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3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82" r:id="rId12"/>
    <p:sldId id="283" r:id="rId13"/>
    <p:sldId id="284" r:id="rId14"/>
    <p:sldId id="275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85" r:id="rId23"/>
    <p:sldId id="286" r:id="rId24"/>
    <p:sldId id="287" r:id="rId25"/>
    <p:sldId id="288" r:id="rId26"/>
    <p:sldId id="289" r:id="rId27"/>
    <p:sldId id="281" r:id="rId28"/>
    <p:sldId id="274" r:id="rId29"/>
    <p:sldId id="29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4A3"/>
    <a:srgbClr val="FFF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>
        <p:scale>
          <a:sx n="66" d="100"/>
          <a:sy n="66" d="100"/>
        </p:scale>
        <p:origin x="8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85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C935E-A7C1-4CBE-B57B-B51079F10F9C}" type="doc">
      <dgm:prSet loTypeId="urn:microsoft.com/office/officeart/2005/8/layout/cycle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E04328B3-04D6-4CF4-ACB4-D8F4A8658AE1}">
      <dgm:prSet phldrT="[Texte]" custT="1"/>
      <dgm:spPr>
        <a:solidFill>
          <a:schemeClr val="bg2">
            <a:lumMod val="50000"/>
          </a:schemeClr>
        </a:solidFill>
      </dgm:spPr>
      <dgm:t>
        <a:bodyPr/>
        <a:lstStyle/>
        <a:p>
          <a:pPr algn="l"/>
          <a:r>
            <a:rPr lang="fr-FR" sz="1200" b="1"/>
            <a:t>QUO</a:t>
          </a:r>
          <a:r>
            <a:rPr lang="fr-FR" sz="1100" b="1"/>
            <a:t>I ?</a:t>
          </a:r>
        </a:p>
      </dgm:t>
    </dgm:pt>
    <dgm:pt modelId="{D037A640-455F-49E0-80AF-1B7D371C9418}" type="parTrans" cxnId="{6E89D209-9819-4566-9B7E-AF0CD42D6A7E}">
      <dgm:prSet/>
      <dgm:spPr/>
      <dgm:t>
        <a:bodyPr/>
        <a:lstStyle/>
        <a:p>
          <a:endParaRPr lang="fr-FR"/>
        </a:p>
      </dgm:t>
    </dgm:pt>
    <dgm:pt modelId="{4B0C7CC0-4D34-4597-847F-9C302EE31AE3}" type="sibTrans" cxnId="{6E89D209-9819-4566-9B7E-AF0CD42D6A7E}">
      <dgm:prSet/>
      <dgm:spPr/>
      <dgm:t>
        <a:bodyPr/>
        <a:lstStyle/>
        <a:p>
          <a:endParaRPr lang="fr-FR"/>
        </a:p>
      </dgm:t>
    </dgm:pt>
    <dgm:pt modelId="{C1EB5D50-B518-4BE2-B2C6-09D090D15A9A}">
      <dgm:prSet phldrT="[Texte]" custT="1"/>
      <dgm:spPr>
        <a:solidFill>
          <a:schemeClr val="bg2">
            <a:lumMod val="50000"/>
          </a:schemeClr>
        </a:solidFill>
      </dgm:spPr>
      <dgm:t>
        <a:bodyPr/>
        <a:lstStyle/>
        <a:p>
          <a:pPr algn="l"/>
          <a:r>
            <a:rPr lang="fr-FR" sz="1100" dirty="0"/>
            <a:t>Difficulté de comptage d'un grand nombre de pièces de monnaies</a:t>
          </a:r>
        </a:p>
      </dgm:t>
    </dgm:pt>
    <dgm:pt modelId="{669A07F2-C309-4DC3-8D22-05EECC6FEF90}" type="parTrans" cxnId="{8C210A3B-019F-4978-8BB3-7BE1C51CACA6}">
      <dgm:prSet/>
      <dgm:spPr/>
      <dgm:t>
        <a:bodyPr/>
        <a:lstStyle/>
        <a:p>
          <a:endParaRPr lang="fr-FR"/>
        </a:p>
      </dgm:t>
    </dgm:pt>
    <dgm:pt modelId="{75770728-7F47-4DBD-A437-384C091B6798}" type="sibTrans" cxnId="{8C210A3B-019F-4978-8BB3-7BE1C51CACA6}">
      <dgm:prSet/>
      <dgm:spPr/>
      <dgm:t>
        <a:bodyPr/>
        <a:lstStyle/>
        <a:p>
          <a:endParaRPr lang="fr-FR"/>
        </a:p>
      </dgm:t>
    </dgm:pt>
    <dgm:pt modelId="{94EB893F-D514-475E-B806-0DADE3A38464}">
      <dgm:prSet phldrT="[Texte]" custT="1"/>
      <dgm:spPr>
        <a:solidFill>
          <a:srgbClr val="0070C0"/>
        </a:solidFill>
      </dgm:spPr>
      <dgm:t>
        <a:bodyPr/>
        <a:lstStyle/>
        <a:p>
          <a:pPr algn="l"/>
          <a:r>
            <a:rPr lang="fr-FR" sz="1200" b="1" dirty="0"/>
            <a:t>QUI ?</a:t>
          </a:r>
        </a:p>
      </dgm:t>
    </dgm:pt>
    <dgm:pt modelId="{AA134CC7-924B-437E-A01E-C73490FDF3B0}" type="parTrans" cxnId="{1845A452-12E3-4982-9F27-66868C3BDEFE}">
      <dgm:prSet/>
      <dgm:spPr/>
      <dgm:t>
        <a:bodyPr/>
        <a:lstStyle/>
        <a:p>
          <a:endParaRPr lang="fr-FR"/>
        </a:p>
      </dgm:t>
    </dgm:pt>
    <dgm:pt modelId="{DFCD1950-0366-4955-A6CB-6CC57FD40F6D}" type="sibTrans" cxnId="{1845A452-12E3-4982-9F27-66868C3BDEFE}">
      <dgm:prSet/>
      <dgm:spPr/>
      <dgm:t>
        <a:bodyPr/>
        <a:lstStyle/>
        <a:p>
          <a:endParaRPr lang="fr-FR"/>
        </a:p>
      </dgm:t>
    </dgm:pt>
    <dgm:pt modelId="{CE8A90C5-8BAD-425B-B5C3-648942F679F8}">
      <dgm:prSet phldrT="[Texte]" custT="1"/>
      <dgm:spPr>
        <a:solidFill>
          <a:srgbClr val="0070C0"/>
        </a:solidFill>
      </dgm:spPr>
      <dgm:t>
        <a:bodyPr/>
        <a:lstStyle/>
        <a:p>
          <a:pPr algn="l"/>
          <a:r>
            <a:rPr lang="fr-FR" sz="1100" dirty="0"/>
            <a:t>Les bénévoles chargés du comptage des pièces de monnaies</a:t>
          </a:r>
        </a:p>
      </dgm:t>
    </dgm:pt>
    <dgm:pt modelId="{0DC0CA6E-0D93-405C-A24A-C27B8FD65AD2}" type="parTrans" cxnId="{24D82373-266D-47DA-B850-312A2961058E}">
      <dgm:prSet/>
      <dgm:spPr/>
      <dgm:t>
        <a:bodyPr/>
        <a:lstStyle/>
        <a:p>
          <a:endParaRPr lang="fr-FR"/>
        </a:p>
      </dgm:t>
    </dgm:pt>
    <dgm:pt modelId="{3D4D151F-8185-433C-8348-A886DDE48888}" type="sibTrans" cxnId="{24D82373-266D-47DA-B850-312A2961058E}">
      <dgm:prSet/>
      <dgm:spPr/>
      <dgm:t>
        <a:bodyPr/>
        <a:lstStyle/>
        <a:p>
          <a:endParaRPr lang="fr-FR"/>
        </a:p>
      </dgm:t>
    </dgm:pt>
    <dgm:pt modelId="{06AA569C-AE65-4AE0-B108-37D87D81493C}">
      <dgm:prSet phldrT="[Texte]" custT="1"/>
      <dgm:spPr>
        <a:solidFill>
          <a:schemeClr val="bg2">
            <a:lumMod val="75000"/>
          </a:schemeClr>
        </a:solidFill>
      </dgm:spPr>
      <dgm:t>
        <a:bodyPr/>
        <a:lstStyle/>
        <a:p>
          <a:pPr algn="l"/>
          <a:r>
            <a:rPr lang="fr-FR" sz="1200" b="1"/>
            <a:t>OU ?</a:t>
          </a:r>
        </a:p>
      </dgm:t>
    </dgm:pt>
    <dgm:pt modelId="{9A56D807-E33F-4AFB-8DF2-A328F1C78ECE}" type="parTrans" cxnId="{D3B15273-EACA-42C1-A89A-F824513C053D}">
      <dgm:prSet/>
      <dgm:spPr/>
      <dgm:t>
        <a:bodyPr/>
        <a:lstStyle/>
        <a:p>
          <a:endParaRPr lang="fr-FR"/>
        </a:p>
      </dgm:t>
    </dgm:pt>
    <dgm:pt modelId="{018474C4-769D-4D9A-B539-5F1B7147A863}" type="sibTrans" cxnId="{D3B15273-EACA-42C1-A89A-F824513C053D}">
      <dgm:prSet/>
      <dgm:spPr/>
      <dgm:t>
        <a:bodyPr/>
        <a:lstStyle/>
        <a:p>
          <a:endParaRPr lang="fr-FR"/>
        </a:p>
      </dgm:t>
    </dgm:pt>
    <dgm:pt modelId="{4B66586D-259C-4DAE-943E-8EA962AFB147}">
      <dgm:prSet phldrT="[Texte]" custT="1"/>
      <dgm:spPr>
        <a:solidFill>
          <a:schemeClr val="bg2">
            <a:lumMod val="75000"/>
          </a:schemeClr>
        </a:solidFill>
      </dgm:spPr>
      <dgm:t>
        <a:bodyPr/>
        <a:lstStyle/>
        <a:p>
          <a:pPr algn="l"/>
          <a:r>
            <a:rPr lang="fr-FR" sz="1200" dirty="0"/>
            <a:t>Au sein de l'association</a:t>
          </a:r>
        </a:p>
      </dgm:t>
    </dgm:pt>
    <dgm:pt modelId="{562016E6-017C-4726-944D-5BD89DABDB28}" type="parTrans" cxnId="{7BE89B8B-CA6F-4AD6-A98A-68A4720C0216}">
      <dgm:prSet/>
      <dgm:spPr/>
      <dgm:t>
        <a:bodyPr/>
        <a:lstStyle/>
        <a:p>
          <a:endParaRPr lang="fr-FR"/>
        </a:p>
      </dgm:t>
    </dgm:pt>
    <dgm:pt modelId="{1A31353F-7AC6-4931-9124-DF0534EED932}" type="sibTrans" cxnId="{7BE89B8B-CA6F-4AD6-A98A-68A4720C0216}">
      <dgm:prSet/>
      <dgm:spPr/>
      <dgm:t>
        <a:bodyPr/>
        <a:lstStyle/>
        <a:p>
          <a:endParaRPr lang="fr-FR"/>
        </a:p>
      </dgm:t>
    </dgm:pt>
    <dgm:pt modelId="{E264A820-C6A1-4CC9-B676-E37A221706D1}">
      <dgm:prSet phldrT="[Texte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fr-FR" sz="1200" b="1"/>
            <a:t>QUAND ?</a:t>
          </a:r>
          <a:endParaRPr lang="fr-FR" sz="1400" b="1"/>
        </a:p>
      </dgm:t>
    </dgm:pt>
    <dgm:pt modelId="{7A855FDC-1488-4813-831A-A791CD77D6EE}" type="parTrans" cxnId="{0E36731C-A30E-4247-8B29-A407E52940C7}">
      <dgm:prSet/>
      <dgm:spPr/>
      <dgm:t>
        <a:bodyPr/>
        <a:lstStyle/>
        <a:p>
          <a:endParaRPr lang="fr-FR"/>
        </a:p>
      </dgm:t>
    </dgm:pt>
    <dgm:pt modelId="{EF1D5FBF-97CE-4A7E-9391-16EC80F5276A}" type="sibTrans" cxnId="{0E36731C-A30E-4247-8B29-A407E52940C7}">
      <dgm:prSet/>
      <dgm:spPr/>
      <dgm:t>
        <a:bodyPr/>
        <a:lstStyle/>
        <a:p>
          <a:endParaRPr lang="fr-FR"/>
        </a:p>
      </dgm:t>
    </dgm:pt>
    <dgm:pt modelId="{D013CAE4-D955-4DE4-A159-984884F32124}">
      <dgm:prSet phldrT="[Texte]" custT="1"/>
      <dgm:spPr>
        <a:solidFill>
          <a:srgbClr val="92D050"/>
        </a:solidFill>
      </dgm:spPr>
      <dgm:t>
        <a:bodyPr/>
        <a:lstStyle/>
        <a:p>
          <a:r>
            <a:rPr lang="fr-FR" sz="1200" b="1"/>
            <a:t>COMBIEN ?</a:t>
          </a:r>
          <a:endParaRPr lang="fr-FR" sz="1400" b="1"/>
        </a:p>
      </dgm:t>
    </dgm:pt>
    <dgm:pt modelId="{182D7C86-EB77-4F66-90CC-74DD9BE996FB}" type="parTrans" cxnId="{627AAD01-3389-42DA-9522-9B9EB9E09781}">
      <dgm:prSet/>
      <dgm:spPr/>
      <dgm:t>
        <a:bodyPr/>
        <a:lstStyle/>
        <a:p>
          <a:endParaRPr lang="fr-FR"/>
        </a:p>
      </dgm:t>
    </dgm:pt>
    <dgm:pt modelId="{F78B9C00-B408-4185-AAAA-CA3A74CBEAF0}" type="sibTrans" cxnId="{627AAD01-3389-42DA-9522-9B9EB9E09781}">
      <dgm:prSet/>
      <dgm:spPr/>
      <dgm:t>
        <a:bodyPr/>
        <a:lstStyle/>
        <a:p>
          <a:endParaRPr lang="fr-FR"/>
        </a:p>
      </dgm:t>
    </dgm:pt>
    <dgm:pt modelId="{7F9F7070-789E-4C3F-A4EC-AB08E01692B2}">
      <dgm:prSet phldrT="[Texte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fr-FR" sz="1100" dirty="0"/>
            <a:t>Au moment du comptage de la monnaie </a:t>
          </a:r>
        </a:p>
      </dgm:t>
    </dgm:pt>
    <dgm:pt modelId="{4410CADC-D360-4F16-A8E6-58596FE8E609}" type="parTrans" cxnId="{5F3BD073-AC1C-4D1F-833B-3ECE4B9F3302}">
      <dgm:prSet/>
      <dgm:spPr/>
      <dgm:t>
        <a:bodyPr/>
        <a:lstStyle/>
        <a:p>
          <a:endParaRPr lang="fr-FR"/>
        </a:p>
      </dgm:t>
    </dgm:pt>
    <dgm:pt modelId="{58760308-1CDE-4E86-998F-C55F5E13C31E}" type="sibTrans" cxnId="{5F3BD073-AC1C-4D1F-833B-3ECE4B9F3302}">
      <dgm:prSet/>
      <dgm:spPr/>
      <dgm:t>
        <a:bodyPr/>
        <a:lstStyle/>
        <a:p>
          <a:endParaRPr lang="fr-FR"/>
        </a:p>
      </dgm:t>
    </dgm:pt>
    <dgm:pt modelId="{15AAAADE-ACAB-4E9D-AB00-EFC79F81C4FA}">
      <dgm:prSet phldrT="[Texte]"/>
      <dgm:spPr>
        <a:solidFill>
          <a:srgbClr val="92D050"/>
        </a:solidFill>
      </dgm:spPr>
      <dgm:t>
        <a:bodyPr/>
        <a:lstStyle/>
        <a:p>
          <a:r>
            <a:rPr lang="fr-FR" sz="1100"/>
            <a:t>Sur tous les postes de comptage de monnaie</a:t>
          </a:r>
        </a:p>
      </dgm:t>
    </dgm:pt>
    <dgm:pt modelId="{22E8E241-6743-490C-837A-8506F9C21773}" type="parTrans" cxnId="{C07D35B4-8A39-4417-AF7C-D8D0C44B51BA}">
      <dgm:prSet/>
      <dgm:spPr/>
      <dgm:t>
        <a:bodyPr/>
        <a:lstStyle/>
        <a:p>
          <a:endParaRPr lang="fr-FR"/>
        </a:p>
      </dgm:t>
    </dgm:pt>
    <dgm:pt modelId="{EE6AB988-F6AC-4CC8-906E-CC810A22E7F6}" type="sibTrans" cxnId="{C07D35B4-8A39-4417-AF7C-D8D0C44B51BA}">
      <dgm:prSet/>
      <dgm:spPr/>
      <dgm:t>
        <a:bodyPr/>
        <a:lstStyle/>
        <a:p>
          <a:endParaRPr lang="fr-FR"/>
        </a:p>
      </dgm:t>
    </dgm:pt>
    <dgm:pt modelId="{24E63F4F-157E-43F7-97E5-5D8DE66F5567}">
      <dgm:prSet phldrT="[Texte]" custT="1"/>
      <dgm:spPr>
        <a:solidFill>
          <a:srgbClr val="FFCC00"/>
        </a:solidFill>
      </dgm:spPr>
      <dgm:t>
        <a:bodyPr/>
        <a:lstStyle/>
        <a:p>
          <a:pPr algn="just"/>
          <a:r>
            <a:rPr lang="fr-FR" sz="1100" dirty="0"/>
            <a:t>Une perte de temps importante dans le comptage de pièces de monnaies </a:t>
          </a:r>
        </a:p>
      </dgm:t>
    </dgm:pt>
    <dgm:pt modelId="{B34E39F5-248B-405B-B8BB-6DC8F7877297}" type="parTrans" cxnId="{87AB8152-630A-4C5A-B847-D6DAD71635A1}">
      <dgm:prSet/>
      <dgm:spPr/>
      <dgm:t>
        <a:bodyPr/>
        <a:lstStyle/>
        <a:p>
          <a:endParaRPr lang="fr-FR"/>
        </a:p>
      </dgm:t>
    </dgm:pt>
    <dgm:pt modelId="{F0A6B01F-4B14-4AA7-AF2F-011B6A865D2A}" type="sibTrans" cxnId="{87AB8152-630A-4C5A-B847-D6DAD71635A1}">
      <dgm:prSet/>
      <dgm:spPr/>
      <dgm:t>
        <a:bodyPr/>
        <a:lstStyle/>
        <a:p>
          <a:endParaRPr lang="fr-FR"/>
        </a:p>
      </dgm:t>
    </dgm:pt>
    <dgm:pt modelId="{3F053553-A62F-4BBA-90B4-1D55BBABBA34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200" b="1" dirty="0"/>
            <a:t>POURQUOI ?</a:t>
          </a:r>
          <a:endParaRPr lang="fr-FR" sz="1400" b="1" dirty="0"/>
        </a:p>
      </dgm:t>
    </dgm:pt>
    <dgm:pt modelId="{DEC08497-4FAA-4EB6-9EEC-5484B01B8D78}" type="parTrans" cxnId="{AC8EB8D5-308B-41DB-AE1F-7873CABB291F}">
      <dgm:prSet/>
      <dgm:spPr/>
      <dgm:t>
        <a:bodyPr/>
        <a:lstStyle/>
        <a:p>
          <a:endParaRPr lang="fr-FR"/>
        </a:p>
      </dgm:t>
    </dgm:pt>
    <dgm:pt modelId="{56D8874D-9A5C-46F3-8EE2-91749D19AEC6}" type="sibTrans" cxnId="{AC8EB8D5-308B-41DB-AE1F-7873CABB291F}">
      <dgm:prSet/>
      <dgm:spPr/>
      <dgm:t>
        <a:bodyPr/>
        <a:lstStyle/>
        <a:p>
          <a:endParaRPr lang="fr-FR"/>
        </a:p>
      </dgm:t>
    </dgm:pt>
    <dgm:pt modelId="{90924926-D852-4AD6-B602-744B3C84CBAD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100" dirty="0"/>
            <a:t>Pas de matériel adapté pour ce type de comptage</a:t>
          </a:r>
        </a:p>
      </dgm:t>
    </dgm:pt>
    <dgm:pt modelId="{BF4CDB0B-262C-4E2C-A199-72460958A78B}" type="parTrans" cxnId="{FC50DF2E-0F13-4F84-9F1C-B852F2E60CBD}">
      <dgm:prSet/>
      <dgm:spPr/>
      <dgm:t>
        <a:bodyPr/>
        <a:lstStyle/>
        <a:p>
          <a:endParaRPr lang="fr-FR"/>
        </a:p>
      </dgm:t>
    </dgm:pt>
    <dgm:pt modelId="{286D4E77-9F8C-4BF0-8D5D-C9437FC3EFD5}" type="sibTrans" cxnId="{FC50DF2E-0F13-4F84-9F1C-B852F2E60CBD}">
      <dgm:prSet/>
      <dgm:spPr/>
      <dgm:t>
        <a:bodyPr/>
        <a:lstStyle/>
        <a:p>
          <a:endParaRPr lang="fr-FR"/>
        </a:p>
      </dgm:t>
    </dgm:pt>
    <dgm:pt modelId="{F995D654-D324-4C2A-BA96-88EC5A2A3A45}">
      <dgm:prSet phldrT="[Texte]" custT="1"/>
      <dgm:spPr>
        <a:solidFill>
          <a:srgbClr val="FFCC00"/>
        </a:solidFill>
      </dgm:spPr>
      <dgm:t>
        <a:bodyPr/>
        <a:lstStyle/>
        <a:p>
          <a:pPr algn="l"/>
          <a:r>
            <a:rPr lang="fr-FR" sz="1200" b="1"/>
            <a:t>COMMENT ?</a:t>
          </a:r>
          <a:endParaRPr lang="fr-FR" sz="1600" b="1"/>
        </a:p>
      </dgm:t>
    </dgm:pt>
    <dgm:pt modelId="{B0C38DD1-77D6-49D8-BA14-A81B69FC942A}" type="sibTrans" cxnId="{6A06FFCC-68AC-45D2-B985-0489302CDEA6}">
      <dgm:prSet/>
      <dgm:spPr/>
      <dgm:t>
        <a:bodyPr/>
        <a:lstStyle/>
        <a:p>
          <a:endParaRPr lang="fr-FR"/>
        </a:p>
      </dgm:t>
    </dgm:pt>
    <dgm:pt modelId="{4F68D14A-C247-480D-91E5-62B621B73310}" type="parTrans" cxnId="{6A06FFCC-68AC-45D2-B985-0489302CDEA6}">
      <dgm:prSet/>
      <dgm:spPr/>
      <dgm:t>
        <a:bodyPr/>
        <a:lstStyle/>
        <a:p>
          <a:endParaRPr lang="fr-FR"/>
        </a:p>
      </dgm:t>
    </dgm:pt>
    <dgm:pt modelId="{66550BAC-9256-4A44-B5F9-BEE993C80A09}" type="pres">
      <dgm:prSet presAssocID="{D16C935E-A7C1-4CBE-B57B-B51079F10F9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091D9B4-05F3-4A46-AC0B-2C5C313B03FC}" type="pres">
      <dgm:prSet presAssocID="{D16C935E-A7C1-4CBE-B57B-B51079F10F9C}" presName="cycle" presStyleCnt="0"/>
      <dgm:spPr/>
    </dgm:pt>
    <dgm:pt modelId="{060E0C64-950B-450C-893D-608AD30D5F30}" type="pres">
      <dgm:prSet presAssocID="{E04328B3-04D6-4CF4-ACB4-D8F4A8658AE1}" presName="nodeFirstNode" presStyleLbl="node1" presStyleIdx="0" presStyleCnt="7" custScaleX="126812" custScaleY="148734" custRadScaleRad="100024" custRadScaleInc="-280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3429BD8-9FDD-42CC-87F4-6437F46086D8}" type="pres">
      <dgm:prSet presAssocID="{4B0C7CC0-4D34-4597-847F-9C302EE31AE3}" presName="sibTransFirstNode" presStyleLbl="bgShp" presStyleIdx="0" presStyleCnt="1"/>
      <dgm:spPr/>
      <dgm:t>
        <a:bodyPr/>
        <a:lstStyle/>
        <a:p>
          <a:endParaRPr lang="fr-FR"/>
        </a:p>
      </dgm:t>
    </dgm:pt>
    <dgm:pt modelId="{482FBECA-876B-4C44-B437-2E42D08E5FAC}" type="pres">
      <dgm:prSet presAssocID="{94EB893F-D514-475E-B806-0DADE3A38464}" presName="nodeFollowingNodes" presStyleLbl="node1" presStyleIdx="1" presStyleCnt="7" custScaleX="122481" custScaleY="142561" custRadScaleRad="97329" custRadScaleInc="1600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8A3E08D-F5DD-41E4-8F86-C7145D255342}" type="pres">
      <dgm:prSet presAssocID="{06AA569C-AE65-4AE0-B108-37D87D81493C}" presName="nodeFollowingNodes" presStyleLbl="node1" presStyleIdx="2" presStyleCnt="7" custScaleX="114134" custScaleY="136926" custRadScaleRad="100000" custRadScaleInc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AB52D2B-F3B2-4608-91B2-047AC47FF158}" type="pres">
      <dgm:prSet presAssocID="{E264A820-C6A1-4CC9-B676-E37A221706D1}" presName="nodeFollowingNodes" presStyleLbl="node1" presStyleIdx="3" presStyleCnt="7" custScaleX="112517" custScaleY="143389" custRadScaleRad="101939" custRadScaleInc="-484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C01D97-193F-4FBD-970A-68C0EC9B00D8}" type="pres">
      <dgm:prSet presAssocID="{D013CAE4-D955-4DE4-A159-984884F32124}" presName="nodeFollowingNodes" presStyleLbl="node1" presStyleIdx="4" presStyleCnt="7" custScaleX="116125" custScaleY="141097" custRadScaleRad="101653" custRadScaleInc="416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32D464E-CE56-496F-A212-EFA3D7CDFD48}" type="pres">
      <dgm:prSet presAssocID="{F995D654-D324-4C2A-BA96-88EC5A2A3A45}" presName="nodeFollowingNodes" presStyleLbl="node1" presStyleIdx="5" presStyleCnt="7" custScaleX="127486" custScaleY="16389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0ADFC0-61F6-4D7C-8822-174C6CA88F90}" type="pres">
      <dgm:prSet presAssocID="{3F053553-A62F-4BBA-90B4-1D55BBABBA34}" presName="nodeFollowingNodes" presStyleLbl="node1" presStyleIdx="6" presStyleCnt="7" custScaleX="116746" custScaleY="137296" custRadScaleRad="99375" custRadScaleInc="-185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7CD5184-8B5E-4D48-B527-5728EC9D81A7}" type="presOf" srcId="{24E63F4F-157E-43F7-97E5-5D8DE66F5567}" destId="{D32D464E-CE56-496F-A212-EFA3D7CDFD48}" srcOrd="0" destOrd="1" presId="urn:microsoft.com/office/officeart/2005/8/layout/cycle3"/>
    <dgm:cxn modelId="{FC50DF2E-0F13-4F84-9F1C-B852F2E60CBD}" srcId="{3F053553-A62F-4BBA-90B4-1D55BBABBA34}" destId="{90924926-D852-4AD6-B602-744B3C84CBAD}" srcOrd="0" destOrd="0" parTransId="{BF4CDB0B-262C-4E2C-A199-72460958A78B}" sibTransId="{286D4E77-9F8C-4BF0-8D5D-C9437FC3EFD5}"/>
    <dgm:cxn modelId="{8C210A3B-019F-4978-8BB3-7BE1C51CACA6}" srcId="{E04328B3-04D6-4CF4-ACB4-D8F4A8658AE1}" destId="{C1EB5D50-B518-4BE2-B2C6-09D090D15A9A}" srcOrd="0" destOrd="0" parTransId="{669A07F2-C309-4DC3-8D22-05EECC6FEF90}" sibTransId="{75770728-7F47-4DBD-A437-384C091B6798}"/>
    <dgm:cxn modelId="{6E89D209-9819-4566-9B7E-AF0CD42D6A7E}" srcId="{D16C935E-A7C1-4CBE-B57B-B51079F10F9C}" destId="{E04328B3-04D6-4CF4-ACB4-D8F4A8658AE1}" srcOrd="0" destOrd="0" parTransId="{D037A640-455F-49E0-80AF-1B7D371C9418}" sibTransId="{4B0C7CC0-4D34-4597-847F-9C302EE31AE3}"/>
    <dgm:cxn modelId="{C07D35B4-8A39-4417-AF7C-D8D0C44B51BA}" srcId="{D013CAE4-D955-4DE4-A159-984884F32124}" destId="{15AAAADE-ACAB-4E9D-AB00-EFC79F81C4FA}" srcOrd="0" destOrd="0" parTransId="{22E8E241-6743-490C-837A-8506F9C21773}" sibTransId="{EE6AB988-F6AC-4CC8-906E-CC810A22E7F6}"/>
    <dgm:cxn modelId="{68131B6A-888B-41E6-9681-DA425D51F556}" type="presOf" srcId="{D16C935E-A7C1-4CBE-B57B-B51079F10F9C}" destId="{66550BAC-9256-4A44-B5F9-BEE993C80A09}" srcOrd="0" destOrd="0" presId="urn:microsoft.com/office/officeart/2005/8/layout/cycle3"/>
    <dgm:cxn modelId="{5F3BD073-AC1C-4D1F-833B-3ECE4B9F3302}" srcId="{E264A820-C6A1-4CC9-B676-E37A221706D1}" destId="{7F9F7070-789E-4C3F-A4EC-AB08E01692B2}" srcOrd="0" destOrd="0" parTransId="{4410CADC-D360-4F16-A8E6-58596FE8E609}" sibTransId="{58760308-1CDE-4E86-998F-C55F5E13C31E}"/>
    <dgm:cxn modelId="{A3FD114B-63BC-4799-A76E-0BB5EA3F0704}" type="presOf" srcId="{E264A820-C6A1-4CC9-B676-E37A221706D1}" destId="{CAB52D2B-F3B2-4608-91B2-047AC47FF158}" srcOrd="0" destOrd="0" presId="urn:microsoft.com/office/officeart/2005/8/layout/cycle3"/>
    <dgm:cxn modelId="{0E36731C-A30E-4247-8B29-A407E52940C7}" srcId="{D16C935E-A7C1-4CBE-B57B-B51079F10F9C}" destId="{E264A820-C6A1-4CC9-B676-E37A221706D1}" srcOrd="3" destOrd="0" parTransId="{7A855FDC-1488-4813-831A-A791CD77D6EE}" sibTransId="{EF1D5FBF-97CE-4A7E-9391-16EC80F5276A}"/>
    <dgm:cxn modelId="{A7ACE36A-54D6-4EF0-A049-3241A78ED19B}" type="presOf" srcId="{4B0C7CC0-4D34-4597-847F-9C302EE31AE3}" destId="{13429BD8-9FDD-42CC-87F4-6437F46086D8}" srcOrd="0" destOrd="0" presId="urn:microsoft.com/office/officeart/2005/8/layout/cycle3"/>
    <dgm:cxn modelId="{AC8EB8D5-308B-41DB-AE1F-7873CABB291F}" srcId="{D16C935E-A7C1-4CBE-B57B-B51079F10F9C}" destId="{3F053553-A62F-4BBA-90B4-1D55BBABBA34}" srcOrd="6" destOrd="0" parTransId="{DEC08497-4FAA-4EB6-9EEC-5484B01B8D78}" sibTransId="{56D8874D-9A5C-46F3-8EE2-91749D19AEC6}"/>
    <dgm:cxn modelId="{7BE89B8B-CA6F-4AD6-A98A-68A4720C0216}" srcId="{06AA569C-AE65-4AE0-B108-37D87D81493C}" destId="{4B66586D-259C-4DAE-943E-8EA962AFB147}" srcOrd="0" destOrd="0" parTransId="{562016E6-017C-4726-944D-5BD89DABDB28}" sibTransId="{1A31353F-7AC6-4931-9124-DF0534EED932}"/>
    <dgm:cxn modelId="{ACB4138F-9959-486D-84CD-53D4A25FDB14}" type="presOf" srcId="{94EB893F-D514-475E-B806-0DADE3A38464}" destId="{482FBECA-876B-4C44-B437-2E42D08E5FAC}" srcOrd="0" destOrd="0" presId="urn:microsoft.com/office/officeart/2005/8/layout/cycle3"/>
    <dgm:cxn modelId="{D7C24485-8243-4592-AB41-1FEF1EFBBDA2}" type="presOf" srcId="{C1EB5D50-B518-4BE2-B2C6-09D090D15A9A}" destId="{060E0C64-950B-450C-893D-608AD30D5F30}" srcOrd="0" destOrd="1" presId="urn:microsoft.com/office/officeart/2005/8/layout/cycle3"/>
    <dgm:cxn modelId="{8FB9B71F-80F5-442C-B408-983417303747}" type="presOf" srcId="{7F9F7070-789E-4C3F-A4EC-AB08E01692B2}" destId="{CAB52D2B-F3B2-4608-91B2-047AC47FF158}" srcOrd="0" destOrd="1" presId="urn:microsoft.com/office/officeart/2005/8/layout/cycle3"/>
    <dgm:cxn modelId="{1845A452-12E3-4982-9F27-66868C3BDEFE}" srcId="{D16C935E-A7C1-4CBE-B57B-B51079F10F9C}" destId="{94EB893F-D514-475E-B806-0DADE3A38464}" srcOrd="1" destOrd="0" parTransId="{AA134CC7-924B-437E-A01E-C73490FDF3B0}" sibTransId="{DFCD1950-0366-4955-A6CB-6CC57FD40F6D}"/>
    <dgm:cxn modelId="{24D82373-266D-47DA-B850-312A2961058E}" srcId="{94EB893F-D514-475E-B806-0DADE3A38464}" destId="{CE8A90C5-8BAD-425B-B5C3-648942F679F8}" srcOrd="0" destOrd="0" parTransId="{0DC0CA6E-0D93-405C-A24A-C27B8FD65AD2}" sibTransId="{3D4D151F-8185-433C-8348-A886DDE48888}"/>
    <dgm:cxn modelId="{1D15FED0-D231-4916-8ECC-F1F1F0715FEC}" type="presOf" srcId="{F995D654-D324-4C2A-BA96-88EC5A2A3A45}" destId="{D32D464E-CE56-496F-A212-EFA3D7CDFD48}" srcOrd="0" destOrd="0" presId="urn:microsoft.com/office/officeart/2005/8/layout/cycle3"/>
    <dgm:cxn modelId="{6A06FFCC-68AC-45D2-B985-0489302CDEA6}" srcId="{D16C935E-A7C1-4CBE-B57B-B51079F10F9C}" destId="{F995D654-D324-4C2A-BA96-88EC5A2A3A45}" srcOrd="5" destOrd="0" parTransId="{4F68D14A-C247-480D-91E5-62B621B73310}" sibTransId="{B0C38DD1-77D6-49D8-BA14-A81B69FC942A}"/>
    <dgm:cxn modelId="{87AB8152-630A-4C5A-B847-D6DAD71635A1}" srcId="{F995D654-D324-4C2A-BA96-88EC5A2A3A45}" destId="{24E63F4F-157E-43F7-97E5-5D8DE66F5567}" srcOrd="0" destOrd="0" parTransId="{B34E39F5-248B-405B-B8BB-6DC8F7877297}" sibTransId="{F0A6B01F-4B14-4AA7-AF2F-011B6A865D2A}"/>
    <dgm:cxn modelId="{03F9E334-B811-40F1-91D5-C3D695E7633A}" type="presOf" srcId="{3F053553-A62F-4BBA-90B4-1D55BBABBA34}" destId="{980ADFC0-61F6-4D7C-8822-174C6CA88F90}" srcOrd="0" destOrd="0" presId="urn:microsoft.com/office/officeart/2005/8/layout/cycle3"/>
    <dgm:cxn modelId="{D3B15273-EACA-42C1-A89A-F824513C053D}" srcId="{D16C935E-A7C1-4CBE-B57B-B51079F10F9C}" destId="{06AA569C-AE65-4AE0-B108-37D87D81493C}" srcOrd="2" destOrd="0" parTransId="{9A56D807-E33F-4AFB-8DF2-A328F1C78ECE}" sibTransId="{018474C4-769D-4D9A-B539-5F1B7147A863}"/>
    <dgm:cxn modelId="{0D72F9F4-2D60-42D3-82CA-5EE756D310F7}" type="presOf" srcId="{CE8A90C5-8BAD-425B-B5C3-648942F679F8}" destId="{482FBECA-876B-4C44-B437-2E42D08E5FAC}" srcOrd="0" destOrd="1" presId="urn:microsoft.com/office/officeart/2005/8/layout/cycle3"/>
    <dgm:cxn modelId="{2A408BFB-A882-40D7-B12A-4B9570D4DA58}" type="presOf" srcId="{90924926-D852-4AD6-B602-744B3C84CBAD}" destId="{980ADFC0-61F6-4D7C-8822-174C6CA88F90}" srcOrd="0" destOrd="1" presId="urn:microsoft.com/office/officeart/2005/8/layout/cycle3"/>
    <dgm:cxn modelId="{0F7C0DC8-4A3F-443A-9CD6-86427F3DC266}" type="presOf" srcId="{15AAAADE-ACAB-4E9D-AB00-EFC79F81C4FA}" destId="{8BC01D97-193F-4FBD-970A-68C0EC9B00D8}" srcOrd="0" destOrd="1" presId="urn:microsoft.com/office/officeart/2005/8/layout/cycle3"/>
    <dgm:cxn modelId="{627AAD01-3389-42DA-9522-9B9EB9E09781}" srcId="{D16C935E-A7C1-4CBE-B57B-B51079F10F9C}" destId="{D013CAE4-D955-4DE4-A159-984884F32124}" srcOrd="4" destOrd="0" parTransId="{182D7C86-EB77-4F66-90CC-74DD9BE996FB}" sibTransId="{F78B9C00-B408-4185-AAAA-CA3A74CBEAF0}"/>
    <dgm:cxn modelId="{FA044A9D-49A0-48F9-93E5-1790561C9F9F}" type="presOf" srcId="{4B66586D-259C-4DAE-943E-8EA962AFB147}" destId="{58A3E08D-F5DD-41E4-8F86-C7145D255342}" srcOrd="0" destOrd="1" presId="urn:microsoft.com/office/officeart/2005/8/layout/cycle3"/>
    <dgm:cxn modelId="{E52D6C40-8406-4618-AFA9-C13ED908B027}" type="presOf" srcId="{E04328B3-04D6-4CF4-ACB4-D8F4A8658AE1}" destId="{060E0C64-950B-450C-893D-608AD30D5F30}" srcOrd="0" destOrd="0" presId="urn:microsoft.com/office/officeart/2005/8/layout/cycle3"/>
    <dgm:cxn modelId="{6FA1C25F-A92E-4CBC-9053-63C7014B6731}" type="presOf" srcId="{06AA569C-AE65-4AE0-B108-37D87D81493C}" destId="{58A3E08D-F5DD-41E4-8F86-C7145D255342}" srcOrd="0" destOrd="0" presId="urn:microsoft.com/office/officeart/2005/8/layout/cycle3"/>
    <dgm:cxn modelId="{3F55708B-C4F6-4F49-9B07-CDEB7B77D5BF}" type="presOf" srcId="{D013CAE4-D955-4DE4-A159-984884F32124}" destId="{8BC01D97-193F-4FBD-970A-68C0EC9B00D8}" srcOrd="0" destOrd="0" presId="urn:microsoft.com/office/officeart/2005/8/layout/cycle3"/>
    <dgm:cxn modelId="{63EBBF34-760E-432A-8C30-B4C11F0494DD}" type="presParOf" srcId="{66550BAC-9256-4A44-B5F9-BEE993C80A09}" destId="{9091D9B4-05F3-4A46-AC0B-2C5C313B03FC}" srcOrd="0" destOrd="0" presId="urn:microsoft.com/office/officeart/2005/8/layout/cycle3"/>
    <dgm:cxn modelId="{A9305002-1091-438F-97AA-22A7302DBC7A}" type="presParOf" srcId="{9091D9B4-05F3-4A46-AC0B-2C5C313B03FC}" destId="{060E0C64-950B-450C-893D-608AD30D5F30}" srcOrd="0" destOrd="0" presId="urn:microsoft.com/office/officeart/2005/8/layout/cycle3"/>
    <dgm:cxn modelId="{510BBE8A-3F38-4642-9802-2DF86AB4E113}" type="presParOf" srcId="{9091D9B4-05F3-4A46-AC0B-2C5C313B03FC}" destId="{13429BD8-9FDD-42CC-87F4-6437F46086D8}" srcOrd="1" destOrd="0" presId="urn:microsoft.com/office/officeart/2005/8/layout/cycle3"/>
    <dgm:cxn modelId="{1213E237-1B3D-42E7-A9FD-699A504969B7}" type="presParOf" srcId="{9091D9B4-05F3-4A46-AC0B-2C5C313B03FC}" destId="{482FBECA-876B-4C44-B437-2E42D08E5FAC}" srcOrd="2" destOrd="0" presId="urn:microsoft.com/office/officeart/2005/8/layout/cycle3"/>
    <dgm:cxn modelId="{866DA65E-3BC6-4D5D-9DB8-F4C6E8B5194E}" type="presParOf" srcId="{9091D9B4-05F3-4A46-AC0B-2C5C313B03FC}" destId="{58A3E08D-F5DD-41E4-8F86-C7145D255342}" srcOrd="3" destOrd="0" presId="urn:microsoft.com/office/officeart/2005/8/layout/cycle3"/>
    <dgm:cxn modelId="{F46044C5-1910-462B-A39F-742A41939E1F}" type="presParOf" srcId="{9091D9B4-05F3-4A46-AC0B-2C5C313B03FC}" destId="{CAB52D2B-F3B2-4608-91B2-047AC47FF158}" srcOrd="4" destOrd="0" presId="urn:microsoft.com/office/officeart/2005/8/layout/cycle3"/>
    <dgm:cxn modelId="{6B4D7AF3-DAF4-400F-B595-19BEDB151F05}" type="presParOf" srcId="{9091D9B4-05F3-4A46-AC0B-2C5C313B03FC}" destId="{8BC01D97-193F-4FBD-970A-68C0EC9B00D8}" srcOrd="5" destOrd="0" presId="urn:microsoft.com/office/officeart/2005/8/layout/cycle3"/>
    <dgm:cxn modelId="{6F538614-D4E2-433A-AA98-3888DDD3E749}" type="presParOf" srcId="{9091D9B4-05F3-4A46-AC0B-2C5C313B03FC}" destId="{D32D464E-CE56-496F-A212-EFA3D7CDFD48}" srcOrd="6" destOrd="0" presId="urn:microsoft.com/office/officeart/2005/8/layout/cycle3"/>
    <dgm:cxn modelId="{7EE06BBE-5102-41FA-9748-C6FDBB338F3B}" type="presParOf" srcId="{9091D9B4-05F3-4A46-AC0B-2C5C313B03FC}" destId="{980ADFC0-61F6-4D7C-8822-174C6CA88F90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29BD8-9FDD-42CC-87F4-6437F46086D8}">
      <dsp:nvSpPr>
        <dsp:cNvPr id="0" name=""/>
        <dsp:cNvSpPr/>
      </dsp:nvSpPr>
      <dsp:spPr>
        <a:xfrm>
          <a:off x="768929" y="-91689"/>
          <a:ext cx="4057664" cy="4057664"/>
        </a:xfrm>
        <a:prstGeom prst="circularArrow">
          <a:avLst>
            <a:gd name="adj1" fmla="val 5544"/>
            <a:gd name="adj2" fmla="val 330680"/>
            <a:gd name="adj3" fmla="val 14158334"/>
            <a:gd name="adj4" fmla="val 17157364"/>
            <a:gd name="adj5" fmla="val 5757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0E0C64-950B-450C-893D-608AD30D5F30}">
      <dsp:nvSpPr>
        <dsp:cNvPr id="0" name=""/>
        <dsp:cNvSpPr/>
      </dsp:nvSpPr>
      <dsp:spPr>
        <a:xfrm>
          <a:off x="2008762" y="-142928"/>
          <a:ext cx="1577997" cy="925392"/>
        </a:xfrm>
        <a:prstGeom prst="roundRect">
          <a:avLst/>
        </a:prstGeom>
        <a:solidFill>
          <a:schemeClr val="bg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/>
            <a:t>QUO</a:t>
          </a:r>
          <a:r>
            <a:rPr lang="fr-FR" sz="1100" b="1" kern="1200"/>
            <a:t>I 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Difficulté de comptage d'un grand nombre de pièces de monnaies</a:t>
          </a:r>
        </a:p>
      </dsp:txBody>
      <dsp:txXfrm>
        <a:off x="2053936" y="-97754"/>
        <a:ext cx="1487649" cy="835044"/>
      </dsp:txXfrm>
    </dsp:sp>
    <dsp:sp modelId="{482FBECA-876B-4C44-B437-2E42D08E5FAC}">
      <dsp:nvSpPr>
        <dsp:cNvPr id="0" name=""/>
        <dsp:cNvSpPr/>
      </dsp:nvSpPr>
      <dsp:spPr>
        <a:xfrm>
          <a:off x="3511797" y="729943"/>
          <a:ext cx="1524103" cy="886985"/>
        </a:xfrm>
        <a:prstGeom prst="roundRect">
          <a:avLst/>
        </a:prstGeom>
        <a:solidFill>
          <a:srgbClr val="0070C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/>
            <a:t>QUI 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Les bénévoles chargés du comptage des pièces de monnaies</a:t>
          </a:r>
        </a:p>
      </dsp:txBody>
      <dsp:txXfrm>
        <a:off x="3555096" y="773242"/>
        <a:ext cx="1437505" cy="800387"/>
      </dsp:txXfrm>
    </dsp:sp>
    <dsp:sp modelId="{58A3E08D-F5DD-41E4-8F86-C7145D255342}">
      <dsp:nvSpPr>
        <dsp:cNvPr id="0" name=""/>
        <dsp:cNvSpPr/>
      </dsp:nvSpPr>
      <dsp:spPr>
        <a:xfrm>
          <a:off x="3812732" y="2009186"/>
          <a:ext cx="1420237" cy="851925"/>
        </a:xfrm>
        <a:prstGeom prst="roundRect">
          <a:avLst/>
        </a:prstGeom>
        <a:solidFill>
          <a:schemeClr val="bg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/>
            <a:t>OU 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/>
            <a:t>Au sein de l'association</a:t>
          </a:r>
        </a:p>
      </dsp:txBody>
      <dsp:txXfrm>
        <a:off x="3854320" y="2050774"/>
        <a:ext cx="1337061" cy="768749"/>
      </dsp:txXfrm>
    </dsp:sp>
    <dsp:sp modelId="{CAB52D2B-F3B2-4608-91B2-047AC47FF158}">
      <dsp:nvSpPr>
        <dsp:cNvPr id="0" name=""/>
        <dsp:cNvSpPr/>
      </dsp:nvSpPr>
      <dsp:spPr>
        <a:xfrm>
          <a:off x="2961074" y="3162987"/>
          <a:ext cx="1400115" cy="892137"/>
        </a:xfrm>
        <a:prstGeom prst="roundRect">
          <a:avLst/>
        </a:prstGeom>
        <a:solidFill>
          <a:schemeClr val="bg2">
            <a:lumMod val="9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/>
            <a:t>QUAND ?</a:t>
          </a:r>
          <a:endParaRPr lang="fr-FR" sz="1400" b="1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Au moment du comptage de la monnaie </a:t>
          </a:r>
        </a:p>
      </dsp:txBody>
      <dsp:txXfrm>
        <a:off x="3004625" y="3206538"/>
        <a:ext cx="1313013" cy="805035"/>
      </dsp:txXfrm>
    </dsp:sp>
    <dsp:sp modelId="{8BC01D97-193F-4FBD-970A-68C0EC9B00D8}">
      <dsp:nvSpPr>
        <dsp:cNvPr id="0" name=""/>
        <dsp:cNvSpPr/>
      </dsp:nvSpPr>
      <dsp:spPr>
        <a:xfrm>
          <a:off x="1298778" y="3170122"/>
          <a:ext cx="1445012" cy="877876"/>
        </a:xfrm>
        <a:prstGeom prst="roundRect">
          <a:avLst/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/>
            <a:t>COMBIEN ?</a:t>
          </a:r>
          <a:endParaRPr lang="fr-FR" sz="1400" b="1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/>
            <a:t>Sur tous les postes de comptage de monnaie</a:t>
          </a:r>
        </a:p>
      </dsp:txBody>
      <dsp:txXfrm>
        <a:off x="1341632" y="3212976"/>
        <a:ext cx="1359304" cy="792168"/>
      </dsp:txXfrm>
    </dsp:sp>
    <dsp:sp modelId="{D32D464E-CE56-496F-A212-EFA3D7CDFD48}">
      <dsp:nvSpPr>
        <dsp:cNvPr id="0" name=""/>
        <dsp:cNvSpPr/>
      </dsp:nvSpPr>
      <dsp:spPr>
        <a:xfrm>
          <a:off x="355731" y="1925275"/>
          <a:ext cx="1586384" cy="1019746"/>
        </a:xfrm>
        <a:prstGeom prst="roundRect">
          <a:avLst/>
        </a:prstGeom>
        <a:solidFill>
          <a:srgbClr val="FFCC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/>
            <a:t>COMMENT ?</a:t>
          </a:r>
          <a:endParaRPr lang="fr-FR" sz="1600" b="1" kern="1200"/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Une perte de temps importante dans le comptage de pièces de monnaies </a:t>
          </a:r>
        </a:p>
      </dsp:txBody>
      <dsp:txXfrm>
        <a:off x="405511" y="1975055"/>
        <a:ext cx="1486824" cy="920186"/>
      </dsp:txXfrm>
    </dsp:sp>
    <dsp:sp modelId="{980ADFC0-61F6-4D7C-8822-174C6CA88F90}">
      <dsp:nvSpPr>
        <dsp:cNvPr id="0" name=""/>
        <dsp:cNvSpPr/>
      </dsp:nvSpPr>
      <dsp:spPr>
        <a:xfrm>
          <a:off x="623995" y="756961"/>
          <a:ext cx="1452739" cy="854227"/>
        </a:xfrm>
        <a:prstGeom prst="roundRect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/>
            <a:t>POURQUOI ?</a:t>
          </a:r>
          <a:endParaRPr lang="fr-FR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Pas de matériel adapté pour ce type de comptage</a:t>
          </a:r>
        </a:p>
      </dsp:txBody>
      <dsp:txXfrm>
        <a:off x="665695" y="798661"/>
        <a:ext cx="1369339" cy="770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E3387-B204-4828-9D8B-3D81CA772FAD}" type="datetimeFigureOut">
              <a:rPr lang="fr-FR" smtClean="0"/>
              <a:t>21/12/2018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8C0BA-F17B-4577-B3A5-07B696AE39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98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8C0BA-F17B-4577-B3A5-07B696AE39A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96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C704F631-D364-4500-B8DB-00BFB185A0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36" b="95325" l="6765" r="93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675" y="3099192"/>
            <a:ext cx="5882388" cy="3330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4897" y="1710980"/>
            <a:ext cx="8885209" cy="1014980"/>
          </a:xfrm>
        </p:spPr>
        <p:txBody>
          <a:bodyPr anchor="ctr">
            <a:normAutofit/>
          </a:bodyPr>
          <a:lstStyle>
            <a:lvl1pPr algn="ctr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3395" y="2920963"/>
            <a:ext cx="8885209" cy="770331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64897" y="6445497"/>
            <a:ext cx="1278328" cy="365125"/>
          </a:xfrm>
        </p:spPr>
        <p:txBody>
          <a:bodyPr/>
          <a:lstStyle>
            <a:lvl1pPr>
              <a:defRPr sz="1600" b="1"/>
            </a:lvl1pPr>
          </a:lstStyle>
          <a:p>
            <a:fld id="{488A08D7-3D88-4015-84ED-AEE64579C9FB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6058" y="6445497"/>
            <a:ext cx="7047242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fr-FR" dirty="0"/>
              <a:t>LANOUE Marie, YELLES Karam, AUBRY Clément, OBAME Jean-Hilaire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1653395" y="2808743"/>
            <a:ext cx="888520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9">
            <a:extLst>
              <a:ext uri="{FF2B5EF4-FFF2-40B4-BE49-F238E27FC236}">
                <a16:creationId xmlns:a16="http://schemas.microsoft.com/office/drawing/2014/main" xmlns="" id="{386450A7-3CF1-4059-848F-542963A158C8}"/>
              </a:ext>
            </a:extLst>
          </p:cNvPr>
          <p:cNvGrpSpPr/>
          <p:nvPr userDrawn="1"/>
        </p:nvGrpSpPr>
        <p:grpSpPr>
          <a:xfrm>
            <a:off x="181155" y="-34504"/>
            <a:ext cx="1414732" cy="6959540"/>
            <a:chOff x="10777268" y="-101540"/>
            <a:chExt cx="1414732" cy="695954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xmlns="" id="{E018F845-A99A-4402-A05D-9A8E4BAFB64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5384730"/>
              <a:ext cx="1414732" cy="1473270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xmlns="" id="{898AA66C-16FE-4AC3-8519-C2246E37E2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4027508"/>
              <a:ext cx="1414732" cy="147327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xmlns="" id="{2C46A8C0-8992-4F9B-BE08-EA119628D7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2632969"/>
              <a:ext cx="1414732" cy="1473270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F6D7562C-FD15-493F-9FBF-5180E20EF9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1275747"/>
              <a:ext cx="1414732" cy="147327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04EF8F2B-2C8E-4992-BAB2-9E3235BABB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-101540"/>
              <a:ext cx="1414732" cy="1473270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xmlns="" id="{C7E580DD-0CAA-4AC9-ABC7-D9D09C6C8AE9}"/>
              </a:ext>
            </a:extLst>
          </p:cNvPr>
          <p:cNvGrpSpPr/>
          <p:nvPr userDrawn="1"/>
        </p:nvGrpSpPr>
        <p:grpSpPr>
          <a:xfrm>
            <a:off x="10664054" y="-34504"/>
            <a:ext cx="1414732" cy="6959540"/>
            <a:chOff x="10777268" y="-101540"/>
            <a:chExt cx="1414732" cy="6959540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xmlns="" id="{94BD5F33-F1F5-430D-AD64-62C0595A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5384730"/>
              <a:ext cx="1414732" cy="1473270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xmlns="" id="{FAD7DA7F-C591-4E0A-930D-432E877D72C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4027508"/>
              <a:ext cx="1414732" cy="1473270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xmlns="" id="{72D666C4-988D-4419-8072-75AECAA20A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2632969"/>
              <a:ext cx="1414732" cy="1473270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xmlns="" id="{452A79E5-EE3A-4DF9-A05F-F3E6AA61B8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1275747"/>
              <a:ext cx="1414732" cy="1473270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xmlns="" id="{F3329972-86AE-4466-83F6-DCB7937A2F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-101540"/>
              <a:ext cx="1414732" cy="1473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285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907" y="1845734"/>
            <a:ext cx="9828937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91DDC-9281-40C2-8C2C-8F5FA00191A2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7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111D3-D758-4659-8667-18C846CAFF5F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191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6823" y="100860"/>
            <a:ext cx="9596022" cy="903842"/>
          </a:xfrm>
        </p:spPr>
        <p:txBody>
          <a:bodyPr/>
          <a:lstStyle>
            <a:lvl1pPr marL="0"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3907" y="1845734"/>
            <a:ext cx="9828937" cy="40233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800"/>
              </a:spcAft>
              <a:defRPr sz="2400"/>
            </a:lvl1pPr>
            <a:lvl2pPr marL="630238" indent="-430213">
              <a:spcAft>
                <a:spcPts val="800"/>
              </a:spcAft>
              <a:defRPr sz="2000"/>
            </a:lvl2pPr>
            <a:lvl3pPr marL="801688" indent="-417513">
              <a:spcAft>
                <a:spcPts val="800"/>
              </a:spcAft>
              <a:defRPr sz="1800"/>
            </a:lvl3pPr>
            <a:lvl4pPr marL="896938" indent="-330200">
              <a:spcAft>
                <a:spcPts val="800"/>
              </a:spcAft>
              <a:tabLst>
                <a:tab pos="896938" algn="l"/>
              </a:tabLs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xmlns="" id="{2E13FDF5-138E-4A9E-A974-E6C1A3169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3475" y="5796834"/>
            <a:ext cx="979517" cy="959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0A88DD8A-5363-4F3E-917F-3CF03D141A4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800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EEFBB-66F3-4758-8BD0-451682F406A4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3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6189-5659-49B3-9D31-C55BB05640BF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65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40B5-531F-4183-9EA9-A5213C3D7094}" type="datetime1">
              <a:rPr lang="fr-FR" smtClean="0"/>
              <a:t>21/12/2018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242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54432-AB34-4192-938D-079269BFD4B4}" type="datetime1">
              <a:rPr lang="fr-FR" smtClean="0"/>
              <a:t>21/12/2018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34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646BB-C278-402F-9EC6-17BEEB043804}" type="datetime1">
              <a:rPr lang="fr-FR" smtClean="0"/>
              <a:t>21/12/2018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33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C9B65BD-2383-4C2C-8346-4923F2855F24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8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B8F9-28F2-4AE2-9C50-74BF65B58BB6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22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27545"/>
            <a:ext cx="12192000" cy="732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4F480853-FD37-42B9-8001-99239C1942F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475" y="5796833"/>
            <a:ext cx="979517" cy="97951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3909" y="100860"/>
            <a:ext cx="9828936" cy="9038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3907" y="1845734"/>
            <a:ext cx="9828937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630238" lvl="1" indent="-430213">
              <a:spcAft>
                <a:spcPts val="500"/>
              </a:spcAft>
            </a:pPr>
            <a:r>
              <a:rPr lang="fr-FR" dirty="0"/>
              <a:t>Deuxième niveau</a:t>
            </a:r>
          </a:p>
          <a:p>
            <a:pPr marL="801688" lvl="2" indent="-417513">
              <a:spcAft>
                <a:spcPts val="500"/>
              </a:spcAft>
            </a:pPr>
            <a:r>
              <a:rPr lang="fr-FR" dirty="0"/>
              <a:t>Troisième niveau</a:t>
            </a:r>
          </a:p>
          <a:p>
            <a:pPr marL="896938" lvl="3" indent="-330200">
              <a:spcAft>
                <a:spcPts val="500"/>
              </a:spcAft>
              <a:tabLst>
                <a:tab pos="896938" algn="l"/>
              </a:tabLst>
            </a:pPr>
            <a:r>
              <a:rPr lang="fr-FR" dirty="0"/>
              <a:t>Quatrième niveau</a:t>
            </a:r>
          </a:p>
          <a:p>
            <a:pPr lvl="4">
              <a:spcAft>
                <a:spcPts val="500"/>
              </a:spcAft>
            </a:pPr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3907" y="6459785"/>
            <a:ext cx="18356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FFFF"/>
                </a:solidFill>
              </a:defRPr>
            </a:lvl1pPr>
          </a:lstStyle>
          <a:p>
            <a:fld id="{508FCC8E-A62B-49D3-AFC0-0BE354C6073E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7390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3475" y="5796834"/>
            <a:ext cx="979517" cy="959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0A88DD8A-5363-4F3E-917F-3CF03D141A4F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1733907" y="1035053"/>
            <a:ext cx="98289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xmlns="" id="{45D9E977-C2E6-42BC-8F04-B34079C725E1}"/>
              </a:ext>
            </a:extLst>
          </p:cNvPr>
          <p:cNvGrpSpPr/>
          <p:nvPr userDrawn="1"/>
        </p:nvGrpSpPr>
        <p:grpSpPr>
          <a:xfrm>
            <a:off x="181155" y="-34504"/>
            <a:ext cx="1414732" cy="6959540"/>
            <a:chOff x="10777268" y="-101540"/>
            <a:chExt cx="1414732" cy="695954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xmlns="" id="{FB71A1DA-5F9E-4434-8E1C-0BA9006B4F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5384730"/>
              <a:ext cx="1414732" cy="147327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xmlns="" id="{1AB4558B-A131-43C1-9226-82510713AFF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4027508"/>
              <a:ext cx="1414732" cy="1473270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F807181B-F81E-49B5-9678-1A4742840D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2632969"/>
              <a:ext cx="1414732" cy="147327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6F32560E-9C07-4E7E-9470-5D90B08DEAE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1275747"/>
              <a:ext cx="1414732" cy="1473270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xmlns="" id="{33447CCA-CF70-4E5E-81DF-8BCCD968F4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-101540"/>
              <a:ext cx="1414732" cy="1473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779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Cambria" panose="02040503050406030204" pitchFamily="18" charset="0"/>
          <a:ea typeface="Cambria" panose="02040503050406030204" pitchFamily="18" charset="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4988" indent="-3349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Tx/>
        <a:buBlip>
          <a:blip r:embed="rId16"/>
        </a:buBlip>
        <a:defRPr lang="fr-FR" sz="20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15963" indent="-3317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50000"/>
        <a:buFontTx/>
        <a:buBlip>
          <a:blip r:embed="rId17"/>
        </a:buBlip>
        <a:defRPr lang="fr-FR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50000"/>
        <a:buFont typeface="Arial" panose="020B0604020202020204" pitchFamily="34" charset="0"/>
        <a:buChar char="•"/>
        <a:defRPr lang="fr-FR" sz="16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en-US" sz="16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67538" y="0"/>
            <a:ext cx="2762250" cy="145161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23C0-FC06-441F-B502-D7F184331ABF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LANOUE Marie, YELLES Karam, AUBRY Clément, OBAME Jean-Hilaire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664897" y="5315135"/>
            <a:ext cx="30625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Encadrants:</a:t>
            </a:r>
          </a:p>
          <a:p>
            <a:r>
              <a:rPr lang="fr-FR" sz="2000" b="1" dirty="0"/>
              <a:t>Mata KHALILI</a:t>
            </a:r>
          </a:p>
          <a:p>
            <a:r>
              <a:rPr lang="fr-FR" sz="2000" b="1" dirty="0" err="1"/>
              <a:t>Okacha</a:t>
            </a:r>
            <a:r>
              <a:rPr lang="fr-FR" sz="2000" b="1" dirty="0"/>
              <a:t> BEN AHMED DAHO</a:t>
            </a: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xmlns="" id="{B3837E99-3E50-47A3-9481-B00A290F0B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Reconnaissance de pièces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xmlns="" id="{D47F8199-3B00-4CAB-855A-DFB8E981A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Méthode Agile</a:t>
            </a:r>
          </a:p>
        </p:txBody>
      </p:sp>
    </p:spTree>
    <p:extLst>
      <p:ext uri="{BB962C8B-B14F-4D97-AF65-F5344CB8AC3E}">
        <p14:creationId xmlns:p14="http://schemas.microsoft.com/office/powerpoint/2010/main" val="299462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26" y="1741714"/>
            <a:ext cx="5086466" cy="3539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" t="4952" r="559" b="4000"/>
          <a:stretch/>
        </p:blipFill>
        <p:spPr>
          <a:xfrm>
            <a:off x="1648996" y="1741714"/>
            <a:ext cx="5186184" cy="35392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391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 Acquisition d’image et sauvegarde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33907" y="1465943"/>
            <a:ext cx="9828937" cy="4403151"/>
          </a:xfrm>
        </p:spPr>
        <p:txBody>
          <a:bodyPr/>
          <a:lstStyle/>
          <a:p>
            <a:r>
              <a:rPr lang="fr-FR" smtClean="0"/>
              <a:t>Organigramme:</a:t>
            </a:r>
            <a:br>
              <a:rPr lang="fr-FR" smtClean="0"/>
            </a:br>
            <a:r>
              <a:rPr lang="fr-FR" smtClean="0"/>
              <a:t/>
            </a:r>
            <a:br>
              <a:rPr lang="fr-FR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5486399" y="1857828"/>
            <a:ext cx="2322287" cy="812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 smtClean="0"/>
              <a:t>Ouvrir la caméra avec la méthode: </a:t>
            </a:r>
            <a:br>
              <a:rPr lang="fr-FR" sz="1500" dirty="0" smtClean="0"/>
            </a:br>
            <a:r>
              <a:rPr lang="fr-FR" sz="1500" b="1" dirty="0" smtClean="0"/>
              <a:t>video.open (index)</a:t>
            </a:r>
            <a:endParaRPr lang="fr-FR" sz="1500" b="1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486400" y="2917371"/>
            <a:ext cx="2322287" cy="8418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 smtClean="0"/>
              <a:t>Sauvegarder chaque frame dans une variable de type Mat</a:t>
            </a:r>
            <a:endParaRPr lang="fr-FR" sz="15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5486398" y="4027714"/>
            <a:ext cx="2322287" cy="8418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Convertir cette variable en type QImage</a:t>
            </a:r>
            <a:endParaRPr lang="fr-FR" sz="16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5486397" y="5138057"/>
            <a:ext cx="2322287" cy="9579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 smtClean="0"/>
              <a:t>Enregistrer l’image dans un dossier et mettre en pause la vidéo</a:t>
            </a:r>
            <a:r>
              <a:rPr lang="fr-FR" dirty="0" smtClean="0"/>
              <a:t> </a:t>
            </a:r>
            <a:endParaRPr lang="fr-FR" dirty="0"/>
          </a:p>
        </p:txBody>
      </p:sp>
      <p:cxnSp>
        <p:nvCxnSpPr>
          <p:cNvPr id="13" name="Connecteur droit avec flèche 12"/>
          <p:cNvCxnSpPr>
            <a:stCxn id="6" idx="2"/>
            <a:endCxn id="7" idx="0"/>
          </p:cNvCxnSpPr>
          <p:nvPr/>
        </p:nvCxnSpPr>
        <p:spPr>
          <a:xfrm>
            <a:off x="6647543" y="2670628"/>
            <a:ext cx="1" cy="2467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2"/>
            <a:endCxn id="8" idx="0"/>
          </p:cNvCxnSpPr>
          <p:nvPr/>
        </p:nvCxnSpPr>
        <p:spPr>
          <a:xfrm flipH="1">
            <a:off x="6647542" y="3759199"/>
            <a:ext cx="2" cy="268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8" idx="2"/>
            <a:endCxn id="9" idx="0"/>
          </p:cNvCxnSpPr>
          <p:nvPr/>
        </p:nvCxnSpPr>
        <p:spPr>
          <a:xfrm flipH="1">
            <a:off x="6647541" y="4869542"/>
            <a:ext cx="1" cy="268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95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F7FBAE1-6788-4501-A733-7E62B368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   Acquisition d’image et sauvegarde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9EF668C-83B0-4A1A-92E0-6D0FD2C16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8296" y="1872343"/>
            <a:ext cx="5810250" cy="387667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901370" y="1612482"/>
            <a:ext cx="3483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Premier résultat:</a:t>
            </a:r>
            <a:endParaRPr lang="fr-FR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6023428" y="5828268"/>
            <a:ext cx="444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Lecture de la caméra depuis une fenêtre </a:t>
            </a:r>
            <a:r>
              <a:rPr lang="fr-FR" dirty="0" err="1" smtClean="0"/>
              <a:t>Qt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322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Acquisition d’image et sauvegarde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19087"/>
            <a:ext cx="7563664" cy="37011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1988457" y="1422400"/>
            <a:ext cx="5476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Après intégration du code dans l’interface:</a:t>
            </a:r>
            <a:endParaRPr lang="fr-FR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4223657" y="5858860"/>
            <a:ext cx="463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Acquisition d’image dans l’interface finale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017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C4D2811-6F49-4FAE-9808-3D4C32574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</a:t>
            </a:r>
            <a:r>
              <a:rPr lang="fr-FR"/>
              <a:t>de classes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ADE74889-9EEA-4E0F-B084-3B4DDCB83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7F5E65C3-9FB9-4983-A435-BB025981E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xmlns="" id="{7C265283-5330-4A74-B86E-A53C12FD7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61" y="1367246"/>
            <a:ext cx="7892198" cy="4780417"/>
          </a:xfrm>
        </p:spPr>
      </p:pic>
    </p:spTree>
    <p:extLst>
      <p:ext uri="{BB962C8B-B14F-4D97-AF65-F5344CB8AC3E}">
        <p14:creationId xmlns:p14="http://schemas.microsoft.com/office/powerpoint/2010/main" val="238916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A13748E-4987-4AD3-ADD5-08B5D92D6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Reconnaissance des Pièces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997BF507-4B2A-4638-AA55-9205DFCA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xmlns="" id="{827EB1A0-19DB-478D-B48D-961CDDE0B642}"/>
              </a:ext>
            </a:extLst>
          </p:cNvPr>
          <p:cNvSpPr/>
          <p:nvPr/>
        </p:nvSpPr>
        <p:spPr>
          <a:xfrm>
            <a:off x="1733907" y="3159414"/>
            <a:ext cx="1303358" cy="6422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Acquisition d’image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xmlns="" id="{C3C92E1C-79EE-4E9D-A444-1D285C0A741B}"/>
              </a:ext>
            </a:extLst>
          </p:cNvPr>
          <p:cNvSpPr/>
          <p:nvPr/>
        </p:nvSpPr>
        <p:spPr>
          <a:xfrm>
            <a:off x="3446869" y="1218005"/>
            <a:ext cx="1950720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Niveaux de gris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xmlns="" id="{6C38C837-8FD2-49B9-9744-A8AB0F29D2E3}"/>
              </a:ext>
            </a:extLst>
          </p:cNvPr>
          <p:cNvSpPr/>
          <p:nvPr/>
        </p:nvSpPr>
        <p:spPr>
          <a:xfrm>
            <a:off x="3446869" y="2175702"/>
            <a:ext cx="1950720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Filtre médian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xmlns="" id="{1084F939-8736-46BA-862E-10C93BE1DF98}"/>
              </a:ext>
            </a:extLst>
          </p:cNvPr>
          <p:cNvSpPr/>
          <p:nvPr/>
        </p:nvSpPr>
        <p:spPr>
          <a:xfrm>
            <a:off x="5789474" y="2175703"/>
            <a:ext cx="1950720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Transformée de Hough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xmlns="" id="{8514996E-D0CD-4676-B103-72E22F5DBCAE}"/>
              </a:ext>
            </a:extLst>
          </p:cNvPr>
          <p:cNvSpPr/>
          <p:nvPr/>
        </p:nvSpPr>
        <p:spPr>
          <a:xfrm>
            <a:off x="3504407" y="4570312"/>
            <a:ext cx="1835644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Teinte Saturation Luminance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xmlns="" id="{0A3CA270-1742-40DC-9921-B0F7AD4BEC7C}"/>
              </a:ext>
            </a:extLst>
          </p:cNvPr>
          <p:cNvSpPr/>
          <p:nvPr/>
        </p:nvSpPr>
        <p:spPr>
          <a:xfrm>
            <a:off x="8451886" y="3655912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Teinte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xmlns="" id="{D457788E-A06D-4AD4-8C58-0039B32A14E9}"/>
              </a:ext>
            </a:extLst>
          </p:cNvPr>
          <p:cNvSpPr/>
          <p:nvPr/>
        </p:nvSpPr>
        <p:spPr>
          <a:xfrm>
            <a:off x="8254233" y="5231333"/>
            <a:ext cx="130970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Saturation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xmlns="" id="{86EAABCE-D7CC-4246-89E9-A34F9B2CE02F}"/>
              </a:ext>
            </a:extLst>
          </p:cNvPr>
          <p:cNvSpPr/>
          <p:nvPr/>
        </p:nvSpPr>
        <p:spPr>
          <a:xfrm>
            <a:off x="8254234" y="2175704"/>
            <a:ext cx="1309706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Diamètre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xmlns="" id="{43789A04-51DC-4A3F-8DD8-CD54DA86D571}"/>
              </a:ext>
            </a:extLst>
          </p:cNvPr>
          <p:cNvSpPr/>
          <p:nvPr/>
        </p:nvSpPr>
        <p:spPr>
          <a:xfrm>
            <a:off x="10181627" y="3817766"/>
            <a:ext cx="1846217" cy="5906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Identification de pièces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xmlns="" id="{DDA0F849-F967-4E00-B178-D62E517F4879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037265" y="1548931"/>
            <a:ext cx="409604" cy="193161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xmlns="" id="{25C22112-15DE-449F-99CB-35A5D484ADA8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3037265" y="3480543"/>
            <a:ext cx="467142" cy="142069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xmlns="" id="{F8B4D645-C98D-4F25-9911-43998ECF25C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4422229" y="1879856"/>
            <a:ext cx="0" cy="29584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xmlns="" id="{3305271A-9E6C-44A9-9292-B672B936DBD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397589" y="2506628"/>
            <a:ext cx="391885" cy="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xmlns="" id="{5768D150-34A5-4E72-ACF8-6B410B9DC5D6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340051" y="4901238"/>
            <a:ext cx="2914182" cy="78729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xmlns="" id="{C51AB932-34F0-464F-8221-0F9CB96B841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340051" y="4113112"/>
            <a:ext cx="3111835" cy="78812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xmlns="" id="{3221802F-70A1-4005-8EA6-63714CCC251C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9366286" y="4113112"/>
            <a:ext cx="815341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xmlns="" id="{3B65F0E4-D9E1-4946-86A7-2CF0407752EC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9563940" y="4113112"/>
            <a:ext cx="617687" cy="157542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xmlns="" id="{DD442D57-08A9-4513-B884-EFD7E24812B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9563940" y="2506630"/>
            <a:ext cx="617687" cy="160648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xmlns="" id="{DE7B8474-385B-43A9-83AB-082E2E888F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7740194" y="2506629"/>
            <a:ext cx="514040" cy="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space réservé du numéro de diapositive 4">
            <a:extLst>
              <a:ext uri="{FF2B5EF4-FFF2-40B4-BE49-F238E27FC236}">
                <a16:creationId xmlns:a16="http://schemas.microsoft.com/office/drawing/2014/main" xmlns="" id="{2A30D47B-628C-460E-B468-E6918C068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3475" y="5796834"/>
            <a:ext cx="979517" cy="959068"/>
          </a:xfrm>
        </p:spPr>
        <p:txBody>
          <a:bodyPr/>
          <a:lstStyle/>
          <a:p>
            <a:fld id="{0A88DD8A-5363-4F3E-917F-3CF03D141A4F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19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777C5E7-5EC2-4C4B-9DC0-060059BFF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8392A65D-D9BB-4BCA-A021-FF685154D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8B33CC5E-49AA-40D0-9744-E2CEAC80E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ABA6EFF0-EA76-41A0-825B-C21009A72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F52CBED6-C082-4DD6-BF68-5D2EAD016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3E5C5079-D65F-4E2C-9A58-29DFB8F77DD9}"/>
              </a:ext>
            </a:extLst>
          </p:cNvPr>
          <p:cNvSpPr txBox="1"/>
          <p:nvPr/>
        </p:nvSpPr>
        <p:spPr>
          <a:xfrm>
            <a:off x="9698715" y="2969880"/>
            <a:ext cx="17122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Image source</a:t>
            </a:r>
          </a:p>
        </p:txBody>
      </p:sp>
    </p:spTree>
    <p:extLst>
      <p:ext uri="{BB962C8B-B14F-4D97-AF65-F5344CB8AC3E}">
        <p14:creationId xmlns:p14="http://schemas.microsoft.com/office/powerpoint/2010/main" val="625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E3A8C00-999F-4A20-8404-9EFCAB06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658C306D-9528-433F-9487-5653BB665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C9754F54-F62B-4E06-BB68-D3E3FA19E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2709B613-707E-4841-B4BC-DDE6CE7F7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7C99429C-3EB5-478D-855B-101577B99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C10E0085-4B29-49A3-865A-805B018A38B1}"/>
              </a:ext>
            </a:extLst>
          </p:cNvPr>
          <p:cNvSpPr txBox="1"/>
          <p:nvPr/>
        </p:nvSpPr>
        <p:spPr>
          <a:xfrm>
            <a:off x="9698715" y="2969880"/>
            <a:ext cx="19227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Niveaux de gris</a:t>
            </a:r>
          </a:p>
        </p:txBody>
      </p:sp>
    </p:spTree>
    <p:extLst>
      <p:ext uri="{BB962C8B-B14F-4D97-AF65-F5344CB8AC3E}">
        <p14:creationId xmlns:p14="http://schemas.microsoft.com/office/powerpoint/2010/main" val="373741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957B68F-2DB7-4678-BA28-8AA01F7B2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E7F4833B-06D7-416F-B8B8-15E85006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B8243D5B-32F1-4868-BED2-1FFAD32F2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BC636799-8878-4A1B-8DF6-499597155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7348C9EA-1A21-4A1C-B087-D4747B5F6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88332BC6-3D14-49E7-8602-D71248EEB644}"/>
              </a:ext>
            </a:extLst>
          </p:cNvPr>
          <p:cNvSpPr txBox="1"/>
          <p:nvPr/>
        </p:nvSpPr>
        <p:spPr>
          <a:xfrm>
            <a:off x="9698715" y="2969880"/>
            <a:ext cx="1697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Filtre médian</a:t>
            </a:r>
          </a:p>
        </p:txBody>
      </p:sp>
    </p:spTree>
    <p:extLst>
      <p:ext uri="{BB962C8B-B14F-4D97-AF65-F5344CB8AC3E}">
        <p14:creationId xmlns:p14="http://schemas.microsoft.com/office/powerpoint/2010/main" val="7293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9079F66-64F9-445B-B54A-51632F4C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31718578-2280-4994-B52B-1A7971767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DCFE2CF1-6CDA-4E41-B2DA-49759582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63F779DF-B19B-40AE-B734-ABC2BB47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37DFB2B9-50CF-4401-B9DF-82C1D8A9F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C703E400-BC5E-4C3A-9E5D-7A1F1E8AE6FA}"/>
              </a:ext>
            </a:extLst>
          </p:cNvPr>
          <p:cNvSpPr txBox="1"/>
          <p:nvPr/>
        </p:nvSpPr>
        <p:spPr>
          <a:xfrm>
            <a:off x="9202329" y="2969880"/>
            <a:ext cx="2764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Transformée de </a:t>
            </a:r>
            <a:r>
              <a:rPr lang="fr-FR" sz="2200" dirty="0" err="1"/>
              <a:t>hough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200126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F7FBAE1-6788-4501-A733-7E62B368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89EF668C-83B0-4A1A-92E0-6D0FD2C16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7EB3B-6591-4CC5-97E5-501C89DDC6D9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Espace réservé du contenu 13"/>
          <p:cNvSpPr txBox="1">
            <a:spLocks/>
          </p:cNvSpPr>
          <p:nvPr/>
        </p:nvSpPr>
        <p:spPr>
          <a:xfrm>
            <a:off x="2885960" y="1419576"/>
            <a:ext cx="7757748" cy="4625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Blip>
                <a:blip r:embed="rId2"/>
              </a:buBlip>
            </a:pPr>
            <a:r>
              <a:rPr lang="fr-FR" sz="2400" b="1" dirty="0" smtClean="0">
                <a:solidFill>
                  <a:schemeClr val="tx1"/>
                </a:solidFill>
              </a:rPr>
              <a:t>Présentation du projet</a:t>
            </a:r>
          </a:p>
          <a:p>
            <a:pPr marL="800100" lvl="1" indent="-342900">
              <a:buBlip>
                <a:blip r:embed="rId2"/>
              </a:buBlip>
            </a:pPr>
            <a:r>
              <a:rPr lang="fr-FR" sz="2200" dirty="0" smtClean="0">
                <a:solidFill>
                  <a:schemeClr val="tx1"/>
                </a:solidFill>
              </a:rPr>
              <a:t> Méthode SCRUM </a:t>
            </a:r>
            <a:endParaRPr lang="fr-FR" sz="2200" dirty="0">
              <a:solidFill>
                <a:schemeClr val="tx1"/>
              </a:solidFill>
            </a:endParaRPr>
          </a:p>
          <a:p>
            <a:pPr marL="800100" lvl="1" indent="-342900">
              <a:buBlip>
                <a:blip r:embed="rId2"/>
              </a:buBlip>
            </a:pPr>
            <a:r>
              <a:rPr lang="fr-FR" sz="2400" dirty="0" smtClean="0">
                <a:solidFill>
                  <a:schemeClr val="tx1"/>
                </a:solidFill>
              </a:rPr>
              <a:t> Présentation du projet</a:t>
            </a:r>
            <a:endParaRPr lang="fr-FR" sz="2400" dirty="0" smtClean="0">
              <a:solidFill>
                <a:schemeClr val="tx1"/>
              </a:solidFill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b="1" dirty="0" smtClean="0">
                <a:solidFill>
                  <a:schemeClr val="tx1"/>
                </a:solidFill>
              </a:rPr>
              <a:t>Réalisation </a:t>
            </a:r>
          </a:p>
          <a:p>
            <a:pPr marL="800100" lvl="1" indent="-342900">
              <a:buBlip>
                <a:blip r:embed="rId2"/>
              </a:buBlip>
            </a:pPr>
            <a:r>
              <a:rPr lang="fr-FR" sz="2200" dirty="0" smtClean="0">
                <a:solidFill>
                  <a:schemeClr val="tx1"/>
                </a:solidFill>
              </a:rPr>
              <a:t>Création de l’interface</a:t>
            </a:r>
          </a:p>
          <a:p>
            <a:pPr marL="800100" lvl="1" indent="-342900">
              <a:buBlip>
                <a:blip r:embed="rId2"/>
              </a:buBlip>
            </a:pPr>
            <a:r>
              <a:rPr lang="fr-FR" sz="2400" dirty="0" smtClean="0">
                <a:solidFill>
                  <a:schemeClr val="tx1"/>
                </a:solidFill>
              </a:rPr>
              <a:t>Acquisition d’images et sauvegarde</a:t>
            </a:r>
          </a:p>
          <a:p>
            <a:pPr marL="800100" lvl="1" indent="-342900">
              <a:buBlip>
                <a:blip r:embed="rId2"/>
              </a:buBlip>
            </a:pPr>
            <a:r>
              <a:rPr lang="fr-FR" sz="2400" dirty="0" smtClean="0">
                <a:solidFill>
                  <a:schemeClr val="tx1"/>
                </a:solidFill>
              </a:rPr>
              <a:t>Reconnaissance de pièces</a:t>
            </a:r>
          </a:p>
          <a:p>
            <a:pPr marL="342900" indent="-342900">
              <a:buBlip>
                <a:blip r:embed="rId2"/>
              </a:buBlip>
            </a:pPr>
            <a:r>
              <a:rPr lang="fr-FR" sz="2400" b="1" dirty="0" smtClean="0">
                <a:solidFill>
                  <a:schemeClr val="tx1"/>
                </a:solidFill>
              </a:rPr>
              <a:t>Perspectives d’amélioration</a:t>
            </a:r>
          </a:p>
          <a:p>
            <a:pPr marL="342900" indent="-342900">
              <a:buBlip>
                <a:blip r:embed="rId2"/>
              </a:buBlip>
            </a:pPr>
            <a:r>
              <a:rPr lang="fr-FR" sz="2400" b="1" dirty="0" smtClean="0">
                <a:solidFill>
                  <a:schemeClr val="tx1"/>
                </a:solidFill>
              </a:rPr>
              <a:t>Conclusion</a:t>
            </a:r>
            <a:endParaRPr lang="fr-FR" sz="2400" b="1" dirty="0" smtClean="0">
              <a:solidFill>
                <a:schemeClr val="tx1"/>
              </a:solidFill>
            </a:endParaRPr>
          </a:p>
          <a:p>
            <a:r>
              <a:rPr lang="fr-FR" dirty="0"/>
              <a:t>	</a:t>
            </a:r>
            <a:r>
              <a:rPr lang="fr-FR" dirty="0" smtClean="0"/>
              <a:t>	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57714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E6BA2E2-B878-46C3-A23C-E00FFC886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3B7C6CC5-DE47-4154-9E55-46339991F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704BEBCB-0CEC-4363-9C17-D0C8058BD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" t="14062" r="59710" b="16733"/>
          <a:stretch/>
        </p:blipFill>
        <p:spPr>
          <a:xfrm>
            <a:off x="3236946" y="571252"/>
            <a:ext cx="5716801" cy="5716800"/>
          </a:xfrm>
          <a:prstGeom prst="rect">
            <a:avLst/>
          </a:prstGeom>
        </p:spPr>
      </p:pic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xmlns="" id="{EC0AD970-B803-4F4F-8CC3-C4F55F775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3907" y="6459785"/>
            <a:ext cx="1835644" cy="365125"/>
          </a:xfrm>
        </p:spPr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A5AE9DA9-8E70-4DF3-897B-302527A9D0DC}"/>
              </a:ext>
            </a:extLst>
          </p:cNvPr>
          <p:cNvSpPr txBox="1"/>
          <p:nvPr/>
        </p:nvSpPr>
        <p:spPr>
          <a:xfrm>
            <a:off x="9698715" y="2969880"/>
            <a:ext cx="1589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Image finale</a:t>
            </a:r>
          </a:p>
        </p:txBody>
      </p:sp>
    </p:spTree>
    <p:extLst>
      <p:ext uri="{BB962C8B-B14F-4D97-AF65-F5344CB8AC3E}">
        <p14:creationId xmlns:p14="http://schemas.microsoft.com/office/powerpoint/2010/main" val="429423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08507D6-F1B0-4C53-8158-6F1FCC47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8ECFDCB9-D19D-47AA-A480-B99E1302B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A56ACBED-50A1-45F2-B510-E6848E61F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7401CF20-EED5-4F7E-A921-B24BD278D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15" b="-115"/>
          <a:stretch/>
        </p:blipFill>
        <p:spPr>
          <a:xfrm>
            <a:off x="1988696" y="66422"/>
            <a:ext cx="8879601" cy="672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9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d’amélioration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82057" y="2019906"/>
            <a:ext cx="9980787" cy="4023360"/>
          </a:xfrm>
        </p:spPr>
        <p:txBody>
          <a:bodyPr>
            <a:normAutofit/>
          </a:bodyPr>
          <a:lstStyle/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2400" dirty="0" smtClean="0"/>
              <a:t>Optimisation </a:t>
            </a:r>
            <a:r>
              <a:rPr lang="fr-FR" sz="2400" dirty="0"/>
              <a:t>de la </a:t>
            </a:r>
            <a:r>
              <a:rPr lang="fr-FR" sz="2400" dirty="0" smtClean="0"/>
              <a:t>mesure des diamètres.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 </a:t>
            </a:r>
            <a:endParaRPr lang="fr-FR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01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d’amélioration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82057" y="2019906"/>
            <a:ext cx="9980787" cy="4023360"/>
          </a:xfrm>
        </p:spPr>
        <p:txBody>
          <a:bodyPr>
            <a:normAutofit/>
          </a:bodyPr>
          <a:lstStyle/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2400" dirty="0" smtClean="0"/>
              <a:t>Optimisation </a:t>
            </a:r>
            <a:r>
              <a:rPr lang="fr-FR" sz="2400" dirty="0"/>
              <a:t>de la </a:t>
            </a:r>
            <a:r>
              <a:rPr lang="fr-FR" sz="2400" dirty="0" smtClean="0"/>
              <a:t>mesure des diamètres.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2400" dirty="0" smtClean="0"/>
              <a:t>Détection des pièces autre </a:t>
            </a:r>
            <a:r>
              <a:rPr lang="fr-FR" sz="2400" dirty="0"/>
              <a:t>que des </a:t>
            </a:r>
            <a:r>
              <a:rPr lang="fr-FR" sz="2400" dirty="0" smtClean="0"/>
              <a:t>euros.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 </a:t>
            </a:r>
            <a:endParaRPr lang="fr-FR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863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d’amélioration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82057" y="2019906"/>
            <a:ext cx="9980787" cy="4023360"/>
          </a:xfrm>
        </p:spPr>
        <p:txBody>
          <a:bodyPr>
            <a:normAutofit/>
          </a:bodyPr>
          <a:lstStyle/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2400" dirty="0" smtClean="0"/>
              <a:t>Optimisation </a:t>
            </a:r>
            <a:r>
              <a:rPr lang="fr-FR" sz="2400" dirty="0"/>
              <a:t>de la </a:t>
            </a:r>
            <a:r>
              <a:rPr lang="fr-FR" sz="2400" dirty="0" smtClean="0"/>
              <a:t>mesure des diamètres.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2400" dirty="0" smtClean="0"/>
              <a:t>Détection des pièces autre </a:t>
            </a:r>
            <a:r>
              <a:rPr lang="fr-FR" sz="2400" dirty="0"/>
              <a:t>que des </a:t>
            </a:r>
            <a:r>
              <a:rPr lang="fr-FR" sz="2400" dirty="0" smtClean="0"/>
              <a:t>euros.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2400" dirty="0"/>
              <a:t>Donner l’accès à l’administrateur pour modifier quelques paramètres.</a:t>
            </a:r>
            <a:br>
              <a:rPr lang="fr-FR" sz="2400" dirty="0"/>
            </a:br>
            <a:r>
              <a:rPr lang="fr-FR" sz="100" dirty="0" smtClean="0"/>
              <a:t/>
            </a:r>
            <a:br>
              <a:rPr lang="fr-FR" sz="100" dirty="0" smtClean="0"/>
            </a:br>
            <a:r>
              <a:rPr lang="fr-FR" dirty="0" smtClean="0"/>
              <a:t>	</a:t>
            </a:r>
            <a:r>
              <a:rPr lang="fr-FR" sz="100" dirty="0" smtClean="0"/>
              <a:t/>
            </a:r>
            <a:br>
              <a:rPr lang="fr-FR" sz="100" dirty="0" smtClean="0"/>
            </a:br>
            <a:r>
              <a:rPr lang="fr-FR" sz="100" dirty="0" smtClean="0"/>
              <a:t/>
            </a:r>
            <a:br>
              <a:rPr lang="fr-FR" sz="100" dirty="0" smtClean="0"/>
            </a:br>
            <a:r>
              <a:rPr lang="fr-FR" sz="100" dirty="0" smtClean="0"/>
              <a:t/>
            </a:r>
            <a:br>
              <a:rPr lang="fr-FR" sz="100" dirty="0" smtClean="0"/>
            </a:br>
            <a:endParaRPr lang="fr-FR" dirty="0"/>
          </a:p>
          <a:p>
            <a:pPr marL="0" indent="0">
              <a:buNone/>
            </a:pPr>
            <a:r>
              <a:rPr lang="fr-FR" dirty="0" smtClean="0"/>
              <a:t> </a:t>
            </a:r>
            <a:endParaRPr lang="fr-FR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465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d’amélioration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82057" y="2019905"/>
            <a:ext cx="9980787" cy="4206723"/>
          </a:xfrm>
        </p:spPr>
        <p:txBody>
          <a:bodyPr>
            <a:normAutofit fontScale="55000" lnSpcReduction="20000"/>
          </a:bodyPr>
          <a:lstStyle/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4400" dirty="0" smtClean="0"/>
              <a:t>Optimisation </a:t>
            </a:r>
            <a:r>
              <a:rPr lang="fr-FR" sz="4400" dirty="0"/>
              <a:t>de la </a:t>
            </a:r>
            <a:r>
              <a:rPr lang="fr-FR" sz="4400" dirty="0" smtClean="0"/>
              <a:t>mesure des diamètres.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4400" dirty="0" smtClean="0"/>
              <a:t>Détection des pièces autre </a:t>
            </a:r>
            <a:r>
              <a:rPr lang="fr-FR" sz="4400" dirty="0"/>
              <a:t>que des </a:t>
            </a:r>
            <a:r>
              <a:rPr lang="fr-FR" sz="4400" dirty="0" smtClean="0"/>
              <a:t>euros.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4400" dirty="0"/>
              <a:t>Donner l’accès à l’administrateur pour modifier quelques paramètres</a:t>
            </a:r>
            <a:r>
              <a:rPr lang="fr-FR" sz="3800" dirty="0"/>
              <a:t>.</a:t>
            </a:r>
            <a:br>
              <a:rPr lang="fr-FR" sz="3800" dirty="0"/>
            </a:br>
            <a:r>
              <a:rPr lang="fr-FR" sz="3800" dirty="0" smtClean="0"/>
              <a:t/>
            </a:r>
            <a:br>
              <a:rPr lang="fr-FR" sz="3800" dirty="0" smtClean="0"/>
            </a:br>
            <a:r>
              <a:rPr lang="fr-FR" sz="3800" dirty="0" smtClean="0"/>
              <a:t>	</a:t>
            </a:r>
            <a:br>
              <a:rPr lang="fr-FR" sz="3800" dirty="0" smtClean="0"/>
            </a:br>
            <a:r>
              <a:rPr lang="fr-FR" sz="4400" dirty="0" smtClean="0"/>
              <a:t> 	Distance entre les centres des pièces.</a:t>
            </a:r>
          </a:p>
          <a:p>
            <a:pPr lvl="0"/>
            <a:r>
              <a:rPr lang="fr-FR" sz="4400" dirty="0" smtClean="0"/>
              <a:t>         </a:t>
            </a:r>
            <a:r>
              <a:rPr lang="fr-FR" sz="4400" dirty="0"/>
              <a:t>	</a:t>
            </a:r>
            <a:r>
              <a:rPr lang="fr-FR" sz="4400" dirty="0" smtClean="0"/>
              <a:t>Diamètres des pièces minimale / maximale.</a:t>
            </a:r>
          </a:p>
          <a:p>
            <a:r>
              <a:rPr lang="fr-FR" sz="4400" dirty="0" smtClean="0"/>
              <a:t>  	Hauteur du support de la caméra.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 </a:t>
            </a:r>
            <a:endParaRPr lang="fr-FR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31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d’amélioration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82057" y="2019905"/>
            <a:ext cx="9980787" cy="4206723"/>
          </a:xfrm>
        </p:spPr>
        <p:txBody>
          <a:bodyPr>
            <a:normAutofit fontScale="55000" lnSpcReduction="20000"/>
          </a:bodyPr>
          <a:lstStyle/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4400" dirty="0" smtClean="0"/>
              <a:t>Optimisation </a:t>
            </a:r>
            <a:r>
              <a:rPr lang="fr-FR" sz="4400" dirty="0"/>
              <a:t>de la </a:t>
            </a:r>
            <a:r>
              <a:rPr lang="fr-FR" sz="4400" dirty="0" smtClean="0"/>
              <a:t>mesure des diamètres.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4400" dirty="0" smtClean="0"/>
              <a:t>Détection des pièces autre </a:t>
            </a:r>
            <a:r>
              <a:rPr lang="fr-FR" sz="4400" dirty="0"/>
              <a:t>que des </a:t>
            </a:r>
            <a:r>
              <a:rPr lang="fr-FR" sz="4400" dirty="0" smtClean="0"/>
              <a:t>euros.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4400" dirty="0"/>
              <a:t>Donner l’accès à l’administrateur pour modifier quelques paramètres.</a:t>
            </a:r>
            <a:br>
              <a:rPr lang="fr-FR" sz="4400" dirty="0"/>
            </a:br>
            <a:r>
              <a:rPr lang="fr-FR" sz="4400" dirty="0" smtClean="0"/>
              <a:t/>
            </a:r>
            <a:br>
              <a:rPr lang="fr-FR" sz="4400" dirty="0" smtClean="0"/>
            </a:br>
            <a:r>
              <a:rPr lang="fr-FR" sz="4400" dirty="0" smtClean="0"/>
              <a:t>	</a:t>
            </a:r>
            <a:br>
              <a:rPr lang="fr-FR" sz="4400" dirty="0" smtClean="0"/>
            </a:br>
            <a:r>
              <a:rPr lang="fr-FR" sz="4400" dirty="0" smtClean="0"/>
              <a:t> 	Distance entre les centres des pièces.</a:t>
            </a:r>
          </a:p>
          <a:p>
            <a:pPr lvl="0"/>
            <a:r>
              <a:rPr lang="fr-FR" sz="4400" dirty="0" smtClean="0"/>
              <a:t>         </a:t>
            </a:r>
            <a:r>
              <a:rPr lang="fr-FR" sz="4400" dirty="0"/>
              <a:t>	</a:t>
            </a:r>
            <a:r>
              <a:rPr lang="fr-FR" sz="4400" dirty="0" smtClean="0"/>
              <a:t>Diamètres des pièces minimale / maximale.</a:t>
            </a:r>
          </a:p>
          <a:p>
            <a:r>
              <a:rPr lang="fr-FR" sz="4400" dirty="0" smtClean="0"/>
              <a:t>  	Hauteur du support de la caméra.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4400" dirty="0" smtClean="0"/>
              <a:t>Réalisation du support conçu sur SolidWorks</a:t>
            </a:r>
            <a:r>
              <a:rPr lang="fr-FR" sz="4400" dirty="0" smtClean="0"/>
              <a:t>.</a:t>
            </a:r>
            <a:endParaRPr lang="fr-FR" sz="2400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4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d’amélioration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27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79" y="2213921"/>
            <a:ext cx="4405636" cy="3714599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5" y="1140467"/>
            <a:ext cx="5776686" cy="429456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966823" y="1813811"/>
            <a:ext cx="3672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 dirty="0" smtClean="0"/>
              <a:t>Dessin de c</a:t>
            </a:r>
            <a:r>
              <a:rPr lang="fr-FR" sz="2000" b="1" u="sng" dirty="0" smtClean="0"/>
              <a:t>onception support</a:t>
            </a:r>
            <a:endParaRPr lang="fr-FR" sz="2000" b="1" u="sng" dirty="0"/>
          </a:p>
        </p:txBody>
      </p:sp>
      <p:sp>
        <p:nvSpPr>
          <p:cNvPr id="9" name="ZoneTexte 8"/>
          <p:cNvSpPr txBox="1"/>
          <p:nvPr/>
        </p:nvSpPr>
        <p:spPr>
          <a:xfrm>
            <a:off x="7464697" y="5528410"/>
            <a:ext cx="3213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 dirty="0" smtClean="0"/>
              <a:t>Plan</a:t>
            </a:r>
            <a:r>
              <a:rPr lang="fr-FR" sz="2000" b="1" u="sng" dirty="0" smtClean="0"/>
              <a:t> de fabrication support</a:t>
            </a:r>
            <a:endParaRPr lang="fr-FR" sz="2000" b="1" u="sng" dirty="0"/>
          </a:p>
        </p:txBody>
      </p:sp>
    </p:spTree>
    <p:extLst>
      <p:ext uri="{BB962C8B-B14F-4D97-AF65-F5344CB8AC3E}">
        <p14:creationId xmlns:p14="http://schemas.microsoft.com/office/powerpoint/2010/main" val="128923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EB0CE12-B9B3-43F9-8B92-32FB0A7C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A2FB9B20-602D-4A43-8EF1-D8E846B5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059B19A6-3EAA-4757-BB03-F37C3A09E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xmlns="" id="{B426C283-96BC-4A7C-9BC1-1BD51DA65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0" y="1454331"/>
            <a:ext cx="9368284" cy="4414763"/>
          </a:xfrm>
        </p:spPr>
        <p:txBody>
          <a:bodyPr>
            <a:normAutofit/>
          </a:bodyPr>
          <a:lstStyle/>
          <a:p>
            <a:pPr marL="0" indent="0">
              <a:spcAft>
                <a:spcPts val="700"/>
              </a:spcAft>
              <a:buNone/>
            </a:pPr>
            <a:r>
              <a:rPr lang="fr-FR" dirty="0"/>
              <a:t>Gestion de projet :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Travail en équipe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Travail en méthode agile</a:t>
            </a:r>
          </a:p>
          <a:p>
            <a:pPr lvl="2">
              <a:spcAft>
                <a:spcPts val="700"/>
              </a:spcAft>
            </a:pPr>
            <a:r>
              <a:rPr lang="fr-FR" dirty="0"/>
              <a:t>Répartition de tâches</a:t>
            </a:r>
          </a:p>
          <a:p>
            <a:pPr lvl="2">
              <a:spcAft>
                <a:spcPts val="700"/>
              </a:spcAft>
            </a:pPr>
            <a:r>
              <a:rPr lang="fr-FR" dirty="0"/>
              <a:t>Tenue des délai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Outils de gestion de projet : TRELLO, GitHub, diagramme de Gantt</a:t>
            </a:r>
          </a:p>
          <a:p>
            <a:pPr>
              <a:spcAft>
                <a:spcPts val="700"/>
              </a:spcAft>
            </a:pPr>
            <a:r>
              <a:rPr lang="fr-FR" sz="2500" dirty="0"/>
              <a:t>Technique :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Outils : C++, Qt, </a:t>
            </a:r>
            <a:r>
              <a:rPr lang="fr-FR" dirty="0" err="1"/>
              <a:t>Opencv</a:t>
            </a:r>
            <a:r>
              <a:rPr lang="fr-FR" dirty="0"/>
              <a:t>, </a:t>
            </a:r>
            <a:r>
              <a:rPr lang="fr-FR" dirty="0" err="1"/>
              <a:t>ArgoUML</a:t>
            </a:r>
            <a:r>
              <a:rPr lang="fr-FR" dirty="0"/>
              <a:t>, SolidWorks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Interfaçage de différent outils : C++, Qt, </a:t>
            </a:r>
            <a:r>
              <a:rPr lang="fr-FR" dirty="0" err="1"/>
              <a:t>Opencv</a:t>
            </a:r>
            <a:endParaRPr lang="fr-FR" dirty="0"/>
          </a:p>
          <a:p>
            <a:pPr lvl="1">
              <a:spcAft>
                <a:spcPts val="700"/>
              </a:spcAft>
            </a:pPr>
            <a:r>
              <a:rPr lang="fr-FR" dirty="0"/>
              <a:t>Traitement d’image</a:t>
            </a:r>
          </a:p>
          <a:p>
            <a:pPr marL="384175" lvl="2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647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1465943" y="1072484"/>
            <a:ext cx="10389085" cy="1028940"/>
          </a:xfrm>
        </p:spPr>
        <p:txBody>
          <a:bodyPr>
            <a:noAutofit/>
          </a:bodyPr>
          <a:lstStyle/>
          <a:p>
            <a:pPr algn="ctr"/>
            <a:r>
              <a:rPr lang="fr-FR" b="1" i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olvo Sans Pro Medium"/>
              </a:rPr>
              <a:t>MERCI POUR VOTRE ATTENTION</a:t>
            </a:r>
            <a:endParaRPr lang="fr-FR" sz="6000" b="1" i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olvo Sans Pro Medium"/>
            </a:endParaRPr>
          </a:p>
        </p:txBody>
      </p:sp>
      <p:sp>
        <p:nvSpPr>
          <p:cNvPr id="8" name="Espace réservé du numéro de diapositive 1"/>
          <p:cNvSpPr txBox="1">
            <a:spLocks/>
          </p:cNvSpPr>
          <p:nvPr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CA055F-106D-4309-9771-651599D8EF38}" type="slidenum">
              <a:rPr lang="fr-FR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29</a:t>
            </a:fld>
            <a:endParaRPr lang="fr-F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C704F631-D364-4500-B8DB-00BFB185A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36" b="95325" l="6765" r="93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97" y="2073969"/>
            <a:ext cx="7746378" cy="438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9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xmlns="" id="{E58DD8D3-66CC-4E70-AC5A-F4402187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3907" y="1845734"/>
            <a:ext cx="9828937" cy="4023360"/>
          </a:xfrm>
        </p:spPr>
        <p:txBody>
          <a:bodyPr>
            <a:normAutofit/>
          </a:bodyPr>
          <a:lstStyle/>
          <a:p>
            <a:r>
              <a:rPr lang="fr-FR" dirty="0"/>
              <a:t>Contexte professionnel :</a:t>
            </a:r>
          </a:p>
          <a:p>
            <a:pPr lvl="1"/>
            <a:r>
              <a:rPr lang="fr-FR" dirty="0"/>
              <a:t>Difficulté de comptage de pièce de monnaies par les bénévoles d’une association .</a:t>
            </a:r>
          </a:p>
          <a:p>
            <a:pPr lvl="1"/>
            <a:r>
              <a:rPr lang="fr-FR" dirty="0"/>
              <a:t>Perte de temps dans le comptage des pièces</a:t>
            </a:r>
          </a:p>
          <a:p>
            <a:r>
              <a:rPr lang="fr-FR" dirty="0"/>
              <a:t>Besoin :</a:t>
            </a:r>
          </a:p>
          <a:p>
            <a:pPr lvl="2"/>
            <a:r>
              <a:rPr lang="fr-FR" dirty="0"/>
              <a:t>Conception d’un logiciel facilitant le comptage de pièces</a:t>
            </a:r>
          </a:p>
          <a:p>
            <a:pPr lvl="2"/>
            <a:r>
              <a:rPr lang="fr-FR" dirty="0"/>
              <a:t>Simple et rapide d’utilisation pour les futurs utilisateurs</a:t>
            </a:r>
          </a:p>
          <a:p>
            <a:pPr lvl="2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" t="11300" r="3674" b="14481"/>
          <a:stretch/>
        </p:blipFill>
        <p:spPr>
          <a:xfrm>
            <a:off x="8287657" y="2728686"/>
            <a:ext cx="3686629" cy="300445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dirty="0"/>
              <a:t>Présentation projet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62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28" y="1062758"/>
            <a:ext cx="7766456" cy="5254064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xmlns="" id="{B6D919E5-1848-4CEA-8465-151D1C5F0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SCRUM</a:t>
            </a:r>
          </a:p>
        </p:txBody>
      </p:sp>
    </p:spTree>
    <p:extLst>
      <p:ext uri="{BB962C8B-B14F-4D97-AF65-F5344CB8AC3E}">
        <p14:creationId xmlns:p14="http://schemas.microsoft.com/office/powerpoint/2010/main" val="81645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Cadrage du projet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7612413" y="1146628"/>
            <a:ext cx="3186213" cy="625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/>
              <a:t> </a:t>
            </a:r>
            <a:r>
              <a:rPr lang="fr-FR" sz="2400" u="sng" dirty="0"/>
              <a:t>Analyse QQOQCCP </a:t>
            </a:r>
            <a:endParaRPr lang="fr-FR" sz="3200" u="sng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440085862"/>
              </p:ext>
            </p:extLst>
          </p:nvPr>
        </p:nvGraphicFramePr>
        <p:xfrm>
          <a:off x="6574272" y="2024432"/>
          <a:ext cx="5588702" cy="3912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re 1"/>
          <p:cNvSpPr txBox="1">
            <a:spLocks/>
          </p:cNvSpPr>
          <p:nvPr/>
        </p:nvSpPr>
        <p:spPr>
          <a:xfrm>
            <a:off x="2517707" y="1127638"/>
            <a:ext cx="3186213" cy="625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/>
              <a:t> </a:t>
            </a:r>
            <a:r>
              <a:rPr lang="fr-FR" sz="2400" u="sng" dirty="0"/>
              <a:t>Equipe </a:t>
            </a:r>
            <a:r>
              <a:rPr lang="fr-FR" sz="2400" u="sng" dirty="0" err="1"/>
              <a:t>Scrum</a:t>
            </a:r>
            <a:r>
              <a:rPr lang="fr-FR" sz="2400" u="sng" dirty="0"/>
              <a:t> </a:t>
            </a:r>
            <a:endParaRPr lang="fr-FR" sz="3200" u="sng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7" b="21893"/>
          <a:stretch/>
        </p:blipFill>
        <p:spPr>
          <a:xfrm>
            <a:off x="1877576" y="4252863"/>
            <a:ext cx="1532165" cy="1543971"/>
          </a:xfrm>
          <a:prstGeom prst="ellipse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2" b="10747"/>
          <a:stretch/>
        </p:blipFill>
        <p:spPr>
          <a:xfrm>
            <a:off x="4217855" y="1899893"/>
            <a:ext cx="1564441" cy="1543972"/>
          </a:xfrm>
          <a:prstGeom prst="ellipse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54" y="4223380"/>
            <a:ext cx="1564441" cy="1543972"/>
          </a:xfrm>
          <a:prstGeom prst="ellipse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2" b="34815"/>
          <a:stretch/>
        </p:blipFill>
        <p:spPr>
          <a:xfrm>
            <a:off x="1861438" y="1899893"/>
            <a:ext cx="1548303" cy="1543971"/>
          </a:xfrm>
          <a:prstGeom prst="ellipse">
            <a:avLst/>
          </a:prstGeom>
        </p:spPr>
      </p:pic>
      <p:sp>
        <p:nvSpPr>
          <p:cNvPr id="12" name="Titre 1"/>
          <p:cNvSpPr txBox="1">
            <a:spLocks/>
          </p:cNvSpPr>
          <p:nvPr/>
        </p:nvSpPr>
        <p:spPr>
          <a:xfrm>
            <a:off x="1672756" y="3378614"/>
            <a:ext cx="1900413" cy="458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algn="ctr"/>
            <a:r>
              <a:rPr lang="fr-FR" sz="1800" b="1" dirty="0" err="1" smtClean="0"/>
              <a:t>Scrum</a:t>
            </a:r>
            <a:r>
              <a:rPr lang="fr-FR" sz="1800" b="1" dirty="0" smtClean="0"/>
              <a:t> Master </a:t>
            </a:r>
            <a:endParaRPr lang="fr-FR" sz="24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4052757" y="3374651"/>
            <a:ext cx="1900413" cy="458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algn="ctr"/>
            <a:r>
              <a:rPr lang="fr-FR" sz="1800" b="1" dirty="0" smtClean="0"/>
              <a:t>Product </a:t>
            </a:r>
            <a:r>
              <a:rPr lang="fr-FR" sz="1800" b="1" dirty="0" err="1" smtClean="0"/>
              <a:t>Owner</a:t>
            </a:r>
            <a:endParaRPr lang="fr-FR" sz="24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1672755" y="5707181"/>
            <a:ext cx="1900413" cy="458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algn="ctr"/>
            <a:r>
              <a:rPr lang="fr-FR" sz="1800" b="1" dirty="0" smtClean="0"/>
              <a:t>Développeur</a:t>
            </a:r>
            <a:endParaRPr lang="fr-FR" sz="2400" b="1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052757" y="5707181"/>
            <a:ext cx="1900413" cy="458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algn="ctr"/>
            <a:r>
              <a:rPr lang="fr-FR" sz="1800" b="1" dirty="0" smtClean="0"/>
              <a:t>Développeur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09678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Organisation du projet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03281" y="1844025"/>
            <a:ext cx="5433241" cy="377643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239718" y="1877273"/>
            <a:ext cx="48832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b="1" dirty="0" smtClean="0"/>
              <a:t>Planning:</a:t>
            </a:r>
          </a:p>
          <a:p>
            <a:pPr algn="just"/>
            <a:endParaRPr lang="fr-FR" sz="2000" dirty="0" smtClean="0"/>
          </a:p>
          <a:p>
            <a:pPr marL="800100" lvl="1" indent="-342900" algn="just">
              <a:buBlip>
                <a:blip r:embed="rId3"/>
              </a:buBlip>
            </a:pPr>
            <a:r>
              <a:rPr lang="fr-FR" sz="2000" dirty="0" smtClean="0"/>
              <a:t>Sprint 1:</a:t>
            </a:r>
          </a:p>
          <a:p>
            <a:pPr marL="342900" indent="-342900" algn="just">
              <a:buFontTx/>
              <a:buChar char="-"/>
            </a:pPr>
            <a:r>
              <a:rPr lang="fr-FR" sz="2000" dirty="0"/>
              <a:t>P</a:t>
            </a:r>
            <a:r>
              <a:rPr lang="fr-FR" sz="2000" dirty="0" smtClean="0"/>
              <a:t>rogrammation de l’application</a:t>
            </a:r>
          </a:p>
          <a:p>
            <a:pPr marL="342900" indent="-342900" algn="just">
              <a:buFontTx/>
              <a:buChar char="-"/>
            </a:pPr>
            <a:r>
              <a:rPr lang="fr-FR" sz="2000" dirty="0" smtClean="0"/>
              <a:t>Conception graphique</a:t>
            </a:r>
          </a:p>
          <a:p>
            <a:pPr marL="342900" indent="-342900" algn="just">
              <a:buFontTx/>
              <a:buChar char="-"/>
            </a:pPr>
            <a:r>
              <a:rPr lang="fr-FR" sz="2000" dirty="0" smtClean="0"/>
              <a:t>Rédaction documentaire</a:t>
            </a:r>
          </a:p>
          <a:p>
            <a:pPr marL="342900" indent="-342900" algn="just">
              <a:buFontTx/>
              <a:buChar char="-"/>
            </a:pPr>
            <a:endParaRPr lang="fr-FR" sz="2000" dirty="0"/>
          </a:p>
          <a:p>
            <a:pPr marL="800100" lvl="1" indent="-342900" algn="just">
              <a:buBlip>
                <a:blip r:embed="rId3"/>
              </a:buBlip>
            </a:pPr>
            <a:r>
              <a:rPr lang="fr-FR" sz="2000" dirty="0" smtClean="0"/>
              <a:t>Sprint 2:</a:t>
            </a:r>
            <a:endParaRPr lang="fr-FR" sz="2000" dirty="0"/>
          </a:p>
          <a:p>
            <a:pPr marL="342900" indent="-342900" algn="just">
              <a:buFontTx/>
              <a:buChar char="-"/>
            </a:pPr>
            <a:r>
              <a:rPr lang="fr-FR" sz="2000" dirty="0" smtClean="0"/>
              <a:t>Assemblage de toutes les parties du code</a:t>
            </a:r>
            <a:endParaRPr lang="fr-FR" sz="2000" dirty="0"/>
          </a:p>
          <a:p>
            <a:pPr marL="342900" indent="-342900" algn="just">
              <a:buFontTx/>
              <a:buChar char="-"/>
            </a:pPr>
            <a:r>
              <a:rPr lang="fr-FR" sz="2000" dirty="0" smtClean="0"/>
              <a:t>Conception du support caméra</a:t>
            </a:r>
            <a:endParaRPr lang="fr-FR" sz="2000" dirty="0"/>
          </a:p>
          <a:p>
            <a:pPr marL="342900" indent="-342900" algn="just">
              <a:buFontTx/>
              <a:buChar char="-"/>
            </a:pPr>
            <a:r>
              <a:rPr lang="fr-FR" sz="2000" dirty="0" smtClean="0"/>
              <a:t>Commenter le code</a:t>
            </a:r>
          </a:p>
          <a:p>
            <a:pPr marL="342900" indent="-342900" algn="just">
              <a:buFontTx/>
              <a:buChar char="-"/>
            </a:pPr>
            <a:r>
              <a:rPr lang="fr-FR" sz="2000" dirty="0" smtClean="0"/>
              <a:t>Finalisation du rapport + PowerPoint</a:t>
            </a:r>
            <a:endParaRPr lang="fr-FR" sz="2000" dirty="0"/>
          </a:p>
          <a:p>
            <a:pPr lvl="1" algn="just"/>
            <a:endParaRPr lang="fr-FR" sz="2000" b="1" dirty="0" smtClean="0"/>
          </a:p>
          <a:p>
            <a:pPr lvl="1" algn="just"/>
            <a:endParaRPr lang="fr-FR" sz="2000" dirty="0" smtClean="0"/>
          </a:p>
        </p:txBody>
      </p:sp>
    </p:spTree>
    <p:extLst>
      <p:ext uri="{BB962C8B-B14F-4D97-AF65-F5344CB8AC3E}">
        <p14:creationId xmlns:p14="http://schemas.microsoft.com/office/powerpoint/2010/main" val="322808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Logiciels utilisés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585028" y="1451424"/>
            <a:ext cx="6536533" cy="4678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ArgoUML</a:t>
            </a:r>
            <a:r>
              <a:rPr lang="fr-FR" sz="2000" b="1" dirty="0" smtClean="0"/>
              <a:t> : </a:t>
            </a:r>
            <a:r>
              <a:rPr lang="fr-FR" sz="2000" dirty="0" smtClean="0"/>
              <a:t>- Diagramme des classes</a:t>
            </a:r>
          </a:p>
          <a:p>
            <a:r>
              <a:rPr lang="fr-FR" sz="2000" dirty="0"/>
              <a:t>	</a:t>
            </a:r>
            <a:r>
              <a:rPr lang="fr-FR" sz="2000" dirty="0" smtClean="0"/>
              <a:t>	</a:t>
            </a:r>
            <a:r>
              <a:rPr lang="fr-FR" sz="2000" dirty="0"/>
              <a:t> </a:t>
            </a:r>
            <a:r>
              <a:rPr lang="fr-FR" sz="2000" dirty="0" smtClean="0"/>
              <a:t>  -  Diagramme des cas d’utilisations</a:t>
            </a:r>
          </a:p>
          <a:p>
            <a:endParaRPr lang="fr-FR" sz="2000" dirty="0"/>
          </a:p>
          <a:p>
            <a:r>
              <a:rPr lang="fr-FR" sz="2000" b="1" dirty="0" smtClean="0"/>
              <a:t>QT </a:t>
            </a:r>
            <a:r>
              <a:rPr lang="fr-FR" sz="2000" b="1" dirty="0" err="1" smtClean="0"/>
              <a:t>créator</a:t>
            </a:r>
            <a:r>
              <a:rPr lang="fr-FR" sz="2000" b="1" dirty="0" smtClean="0"/>
              <a:t> </a:t>
            </a:r>
            <a:r>
              <a:rPr lang="fr-FR" sz="2000" dirty="0" smtClean="0"/>
              <a:t>(bibliothèque </a:t>
            </a:r>
            <a:r>
              <a:rPr lang="fr-FR" sz="2000" dirty="0" err="1" smtClean="0"/>
              <a:t>OpenCV</a:t>
            </a:r>
            <a:r>
              <a:rPr lang="fr-FR" sz="2000" dirty="0" smtClean="0"/>
              <a:t>) : - Rédaction du code</a:t>
            </a:r>
          </a:p>
          <a:p>
            <a:r>
              <a:rPr lang="fr-FR" sz="2000" dirty="0"/>
              <a:t>	</a:t>
            </a:r>
            <a:r>
              <a:rPr lang="fr-FR" sz="2000" dirty="0" smtClean="0"/>
              <a:t>							 - Conception graphique</a:t>
            </a:r>
          </a:p>
          <a:p>
            <a:endParaRPr lang="fr-FR" sz="2000" dirty="0"/>
          </a:p>
          <a:p>
            <a:r>
              <a:rPr lang="fr-FR" sz="2000" b="1" dirty="0" err="1" smtClean="0"/>
              <a:t>GitHub</a:t>
            </a:r>
            <a:r>
              <a:rPr lang="fr-FR" sz="2000" b="1" dirty="0" smtClean="0"/>
              <a:t> : </a:t>
            </a:r>
            <a:r>
              <a:rPr lang="fr-FR" sz="2000" dirty="0" smtClean="0"/>
              <a:t>- Echanges de documents</a:t>
            </a:r>
          </a:p>
          <a:p>
            <a:r>
              <a:rPr lang="fr-FR" sz="2000" dirty="0"/>
              <a:t>	</a:t>
            </a:r>
            <a:r>
              <a:rPr lang="fr-FR" sz="2000" dirty="0" smtClean="0"/>
              <a:t>	- Gestion des versions du programme</a:t>
            </a:r>
          </a:p>
          <a:p>
            <a:endParaRPr lang="fr-FR" sz="2000" dirty="0"/>
          </a:p>
          <a:p>
            <a:r>
              <a:rPr lang="fr-FR" sz="2000" b="1" dirty="0" err="1" smtClean="0"/>
              <a:t>Trello</a:t>
            </a:r>
            <a:r>
              <a:rPr lang="fr-FR" sz="2000" b="1" dirty="0" smtClean="0"/>
              <a:t> : </a:t>
            </a:r>
            <a:r>
              <a:rPr lang="fr-FR" sz="2000" dirty="0" smtClean="0"/>
              <a:t>- Organisation des tâches</a:t>
            </a:r>
          </a:p>
          <a:p>
            <a:r>
              <a:rPr lang="fr-FR" sz="2000" dirty="0"/>
              <a:t>	 </a:t>
            </a:r>
            <a:r>
              <a:rPr lang="fr-FR" sz="2000" dirty="0" smtClean="0"/>
              <a:t>    - Suivie du planning projet</a:t>
            </a:r>
          </a:p>
          <a:p>
            <a:endParaRPr lang="fr-FR" sz="2000" dirty="0" smtClean="0"/>
          </a:p>
          <a:p>
            <a:endParaRPr lang="fr-FR" sz="2000" dirty="0"/>
          </a:p>
          <a:p>
            <a:r>
              <a:rPr lang="fr-FR" sz="2000" b="1" dirty="0" smtClean="0"/>
              <a:t>SolidWorks : </a:t>
            </a:r>
            <a:r>
              <a:rPr lang="fr-FR" sz="2000" dirty="0" smtClean="0"/>
              <a:t>- Conception d’un prototype de support caméra</a:t>
            </a:r>
            <a:endParaRPr lang="fr-FR" sz="2000" dirty="0"/>
          </a:p>
          <a:p>
            <a:endParaRPr lang="fr-FR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12653" r="11905" b="12789"/>
          <a:stretch/>
        </p:blipFill>
        <p:spPr>
          <a:xfrm>
            <a:off x="2774906" y="3164759"/>
            <a:ext cx="682172" cy="6675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9" t="11507" r="17575" b="12302"/>
          <a:stretch/>
        </p:blipFill>
        <p:spPr>
          <a:xfrm>
            <a:off x="2757998" y="2135273"/>
            <a:ext cx="715989" cy="82670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" t="4938" r="2099" b="6385"/>
          <a:stretch/>
        </p:blipFill>
        <p:spPr>
          <a:xfrm>
            <a:off x="2538710" y="5068164"/>
            <a:ext cx="935277" cy="87473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6" r="21859"/>
          <a:stretch/>
        </p:blipFill>
        <p:spPr>
          <a:xfrm>
            <a:off x="2791163" y="4119013"/>
            <a:ext cx="612786" cy="61138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25" y="1254866"/>
            <a:ext cx="752862" cy="75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0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2" t="1272" r="6011"/>
          <a:stretch/>
        </p:blipFill>
        <p:spPr>
          <a:xfrm>
            <a:off x="1559729" y="1125721"/>
            <a:ext cx="6835334" cy="5159691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525693" y="2567742"/>
            <a:ext cx="3518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/>
              <a:t>Les </a:t>
            </a:r>
            <a:r>
              <a:rPr lang="fr-FR" sz="2000" b="1" dirty="0"/>
              <a:t>diagrammes de cas d'utilisation </a:t>
            </a:r>
            <a:r>
              <a:rPr lang="fr-FR" sz="2000" dirty="0"/>
              <a:t>sont des diagrammes </a:t>
            </a:r>
            <a:r>
              <a:rPr lang="fr-FR" sz="2000" b="1" dirty="0"/>
              <a:t>UML</a:t>
            </a:r>
            <a:r>
              <a:rPr lang="fr-FR" sz="2000" dirty="0"/>
              <a:t> utilisés pour donner </a:t>
            </a:r>
            <a:r>
              <a:rPr lang="fr-FR" sz="2000" b="1" dirty="0"/>
              <a:t>une vision globale </a:t>
            </a:r>
            <a:r>
              <a:rPr lang="fr-FR" sz="2000" dirty="0"/>
              <a:t>du comportement fonctionnel d'un système.</a:t>
            </a:r>
          </a:p>
        </p:txBody>
      </p:sp>
    </p:spTree>
    <p:extLst>
      <p:ext uri="{BB962C8B-B14F-4D97-AF65-F5344CB8AC3E}">
        <p14:creationId xmlns:p14="http://schemas.microsoft.com/office/powerpoint/2010/main" val="112810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Interface : les Maquettes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1702" t="2597" r="2233" b="1440"/>
          <a:stretch/>
        </p:blipFill>
        <p:spPr>
          <a:xfrm rot="16200000">
            <a:off x="2295328" y="996290"/>
            <a:ext cx="3901443" cy="530476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7576512" y="948849"/>
            <a:ext cx="3848750" cy="53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7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2079</TotalTime>
  <Words>594</Words>
  <Application>Microsoft Office PowerPoint</Application>
  <PresentationFormat>Grand écran</PresentationFormat>
  <Paragraphs>200</Paragraphs>
  <Slides>29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</vt:lpstr>
      <vt:lpstr>Volvo Sans Pro Medium</vt:lpstr>
      <vt:lpstr>Wingdings</vt:lpstr>
      <vt:lpstr>Rétrospective</vt:lpstr>
      <vt:lpstr>Reconnaissance de pièces</vt:lpstr>
      <vt:lpstr>Sommaire</vt:lpstr>
      <vt:lpstr>Présentation projet</vt:lpstr>
      <vt:lpstr>Méthode SCRUM</vt:lpstr>
      <vt:lpstr>Cadrage du projet</vt:lpstr>
      <vt:lpstr>Organisation du projet </vt:lpstr>
      <vt:lpstr>Logiciels utilisés</vt:lpstr>
      <vt:lpstr>Diagramme de cas d’utilisation</vt:lpstr>
      <vt:lpstr>Interface : les Maquettes</vt:lpstr>
      <vt:lpstr>Interface</vt:lpstr>
      <vt:lpstr> Acquisition d’image et sauvegarde</vt:lpstr>
      <vt:lpstr>    Acquisition d’image et sauvegarde</vt:lpstr>
      <vt:lpstr> Acquisition d’image et sauvegarde</vt:lpstr>
      <vt:lpstr>Diagramme de classes</vt:lpstr>
      <vt:lpstr>Reconnaissance des Pièces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Perspectives d’amélioration</vt:lpstr>
      <vt:lpstr>Perspectives d’amélioration</vt:lpstr>
      <vt:lpstr>Perspectives d’amélioration</vt:lpstr>
      <vt:lpstr>Perspectives d’amélioration</vt:lpstr>
      <vt:lpstr>Perspectives d’amélioration</vt:lpstr>
      <vt:lpstr>Perspectives d’amélioration</vt:lpstr>
      <vt:lpstr>Conclusion</vt:lpstr>
      <vt:lpstr>MERCI POUR VOTRE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Clément</dc:creator>
  <cp:lastModifiedBy>Jean-Hilaire Obame</cp:lastModifiedBy>
  <cp:revision>68</cp:revision>
  <dcterms:created xsi:type="dcterms:W3CDTF">2018-12-18T10:30:19Z</dcterms:created>
  <dcterms:modified xsi:type="dcterms:W3CDTF">2018-12-21T12:34:31Z</dcterms:modified>
</cp:coreProperties>
</file>